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handoutMasterIdLst>
    <p:handoutMasterId r:id="rId39"/>
  </p:handoutMasterIdLst>
  <p:sldIdLst>
    <p:sldId id="348" r:id="rId5"/>
    <p:sldId id="362" r:id="rId6"/>
    <p:sldId id="409" r:id="rId7"/>
    <p:sldId id="402" r:id="rId8"/>
    <p:sldId id="406" r:id="rId9"/>
    <p:sldId id="407" r:id="rId10"/>
    <p:sldId id="460" r:id="rId11"/>
    <p:sldId id="403" r:id="rId12"/>
    <p:sldId id="438" r:id="rId13"/>
    <p:sldId id="455" r:id="rId14"/>
    <p:sldId id="458" r:id="rId15"/>
    <p:sldId id="439" r:id="rId16"/>
    <p:sldId id="442" r:id="rId17"/>
    <p:sldId id="449" r:id="rId18"/>
    <p:sldId id="450" r:id="rId19"/>
    <p:sldId id="457" r:id="rId20"/>
    <p:sldId id="440" r:id="rId21"/>
    <p:sldId id="443" r:id="rId22"/>
    <p:sldId id="446" r:id="rId23"/>
    <p:sldId id="451" r:id="rId24"/>
    <p:sldId id="430" r:id="rId25"/>
    <p:sldId id="429" r:id="rId26"/>
    <p:sldId id="434" r:id="rId27"/>
    <p:sldId id="459" r:id="rId28"/>
    <p:sldId id="435" r:id="rId29"/>
    <p:sldId id="452" r:id="rId30"/>
    <p:sldId id="414" r:id="rId31"/>
    <p:sldId id="436" r:id="rId32"/>
    <p:sldId id="408" r:id="rId33"/>
    <p:sldId id="384" r:id="rId34"/>
    <p:sldId id="411" r:id="rId35"/>
    <p:sldId id="284" r:id="rId36"/>
    <p:sldId id="405"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ara Ebinger" initials="SME"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C5E"/>
    <a:srgbClr val="F0EEA0"/>
    <a:srgbClr val="C6F6EB"/>
    <a:srgbClr val="71BFC5"/>
    <a:srgbClr val="000000"/>
    <a:srgbClr val="A7E1F3"/>
    <a:srgbClr val="B8DFE2"/>
    <a:srgbClr val="A3D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86448" autoAdjust="0"/>
  </p:normalViewPr>
  <p:slideViewPr>
    <p:cSldViewPr>
      <p:cViewPr>
        <p:scale>
          <a:sx n="95" d="100"/>
          <a:sy n="95" d="100"/>
        </p:scale>
        <p:origin x="-498" y="-10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100" d="100"/>
        <a:sy n="100" d="100"/>
      </p:scale>
      <p:origin x="0" y="6780"/>
    </p:cViewPr>
  </p:sorterViewPr>
  <p:notesViewPr>
    <p:cSldViewPr>
      <p:cViewPr varScale="1">
        <p:scale>
          <a:sx n="68" d="100"/>
          <a:sy n="68" d="100"/>
        </p:scale>
        <p:origin x="-277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B8D11-5C2C-4A91-BCC9-D46E211BC21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AB1C3DB-3515-44B0-AE12-D23CDB3AB1B9}">
      <dgm:prSet phldrT="[Text]"/>
      <dgm:spPr>
        <a:solidFill>
          <a:srgbClr val="F0EEA0"/>
        </a:solidFill>
      </dgm:spPr>
      <dgm:t>
        <a:bodyPr/>
        <a:lstStyle/>
        <a:p>
          <a:r>
            <a:rPr lang="en-US" b="1" dirty="0" smtClean="0">
              <a:solidFill>
                <a:schemeClr val="tx1"/>
              </a:solidFill>
            </a:rPr>
            <a:t>Discovery Meeting	</a:t>
          </a:r>
          <a:endParaRPr lang="en-US" b="1" dirty="0">
            <a:solidFill>
              <a:schemeClr val="tx1"/>
            </a:solidFill>
          </a:endParaRPr>
        </a:p>
      </dgm:t>
    </dgm:pt>
    <dgm:pt modelId="{47AE08A4-F1FD-487E-A664-E653C1B34B8D}" type="parTrans" cxnId="{2D4C5B07-BBE6-4039-978E-A193328219A9}">
      <dgm:prSet/>
      <dgm:spPr/>
      <dgm:t>
        <a:bodyPr/>
        <a:lstStyle/>
        <a:p>
          <a:endParaRPr lang="en-US" b="1"/>
        </a:p>
      </dgm:t>
    </dgm:pt>
    <dgm:pt modelId="{B6EE0D2E-21CC-4A1F-B63A-18B4678FFED9}" type="sibTrans" cxnId="{2D4C5B07-BBE6-4039-978E-A193328219A9}">
      <dgm:prSet/>
      <dgm:spPr/>
      <dgm:t>
        <a:bodyPr/>
        <a:lstStyle/>
        <a:p>
          <a:endParaRPr lang="en-US" b="1"/>
        </a:p>
      </dgm:t>
    </dgm:pt>
    <dgm:pt modelId="{81ABB0EC-2E76-4843-91B0-54A499730ADA}">
      <dgm:prSet phldrT="[Text]"/>
      <dgm:spPr>
        <a:solidFill>
          <a:srgbClr val="F0EEA0"/>
        </a:solidFill>
      </dgm:spPr>
      <dgm:t>
        <a:bodyPr/>
        <a:lstStyle/>
        <a:p>
          <a:r>
            <a:rPr lang="en-US" b="1" dirty="0" smtClean="0">
              <a:solidFill>
                <a:schemeClr val="tx1"/>
              </a:solidFill>
            </a:rPr>
            <a:t>Flood Study Review</a:t>
          </a:r>
          <a:endParaRPr lang="en-US" b="1" dirty="0">
            <a:solidFill>
              <a:schemeClr val="tx1"/>
            </a:solidFill>
          </a:endParaRPr>
        </a:p>
      </dgm:t>
    </dgm:pt>
    <dgm:pt modelId="{42061D28-68C9-4A2F-A06E-0F36F219C537}" type="parTrans" cxnId="{2C283579-6BDE-4F7A-B8B4-BFEF8E25A648}">
      <dgm:prSet/>
      <dgm:spPr/>
      <dgm:t>
        <a:bodyPr/>
        <a:lstStyle/>
        <a:p>
          <a:endParaRPr lang="en-US" b="1"/>
        </a:p>
      </dgm:t>
    </dgm:pt>
    <dgm:pt modelId="{1068D1F2-5EDD-4855-912E-C35654580942}" type="sibTrans" cxnId="{2C283579-6BDE-4F7A-B8B4-BFEF8E25A648}">
      <dgm:prSet/>
      <dgm:spPr/>
      <dgm:t>
        <a:bodyPr/>
        <a:lstStyle/>
        <a:p>
          <a:endParaRPr lang="en-US" b="1"/>
        </a:p>
      </dgm:t>
    </dgm:pt>
    <dgm:pt modelId="{7945B8ED-6BAC-4CF5-98EB-ADF227A26F25}">
      <dgm:prSet/>
      <dgm:spPr>
        <a:solidFill>
          <a:srgbClr val="F0EEA0"/>
        </a:solidFill>
      </dgm:spPr>
      <dgm:t>
        <a:bodyPr/>
        <a:lstStyle/>
        <a:p>
          <a:r>
            <a:rPr lang="en-US" b="1" dirty="0" smtClean="0">
              <a:solidFill>
                <a:schemeClr val="tx1"/>
              </a:solidFill>
            </a:rPr>
            <a:t>Resilience Meeting</a:t>
          </a:r>
          <a:endParaRPr lang="en-US" b="1" dirty="0">
            <a:solidFill>
              <a:schemeClr val="tx1"/>
            </a:solidFill>
          </a:endParaRPr>
        </a:p>
      </dgm:t>
    </dgm:pt>
    <dgm:pt modelId="{AA66609A-6B59-419A-B6DE-D13508018CF8}" type="parTrans" cxnId="{E0E00910-EFE3-4675-9558-7EFCBCBBED97}">
      <dgm:prSet/>
      <dgm:spPr/>
      <dgm:t>
        <a:bodyPr/>
        <a:lstStyle/>
        <a:p>
          <a:endParaRPr lang="en-US" b="1"/>
        </a:p>
      </dgm:t>
    </dgm:pt>
    <dgm:pt modelId="{529CBFBE-C566-4231-8760-8A3B6A563FE7}" type="sibTrans" cxnId="{E0E00910-EFE3-4675-9558-7EFCBCBBED97}">
      <dgm:prSet/>
      <dgm:spPr/>
      <dgm:t>
        <a:bodyPr/>
        <a:lstStyle/>
        <a:p>
          <a:endParaRPr lang="en-US" b="1"/>
        </a:p>
      </dgm:t>
    </dgm:pt>
    <dgm:pt modelId="{B2C41E7A-E302-46BF-A9CB-61DC7D30D2FC}">
      <dgm:prSet/>
      <dgm:spPr>
        <a:solidFill>
          <a:srgbClr val="F0EEA0"/>
        </a:solidFill>
      </dgm:spPr>
      <dgm:t>
        <a:bodyPr/>
        <a:lstStyle/>
        <a:p>
          <a:r>
            <a:rPr lang="en-US" b="1" dirty="0" smtClean="0">
              <a:solidFill>
                <a:schemeClr val="tx1"/>
              </a:solidFill>
            </a:rPr>
            <a:t>Final CCO Meeting</a:t>
          </a:r>
          <a:endParaRPr lang="en-US" b="1" dirty="0">
            <a:solidFill>
              <a:schemeClr val="tx1"/>
            </a:solidFill>
          </a:endParaRPr>
        </a:p>
      </dgm:t>
    </dgm:pt>
    <dgm:pt modelId="{54AAA278-B168-4955-8D08-05A997B55C97}" type="parTrans" cxnId="{4A5F5E98-77A6-4A95-A309-95ED5A0D781B}">
      <dgm:prSet/>
      <dgm:spPr/>
      <dgm:t>
        <a:bodyPr/>
        <a:lstStyle/>
        <a:p>
          <a:endParaRPr lang="en-US" b="1"/>
        </a:p>
      </dgm:t>
    </dgm:pt>
    <dgm:pt modelId="{392112EC-B9EF-4818-8362-0C918B4B8F08}" type="sibTrans" cxnId="{4A5F5E98-77A6-4A95-A309-95ED5A0D781B}">
      <dgm:prSet/>
      <dgm:spPr/>
      <dgm:t>
        <a:bodyPr/>
        <a:lstStyle/>
        <a:p>
          <a:endParaRPr lang="en-US" b="1"/>
        </a:p>
      </dgm:t>
    </dgm:pt>
    <dgm:pt modelId="{BC1173E9-4852-4607-A946-FCCD12493987}">
      <dgm:prSet/>
      <dgm:spPr>
        <a:solidFill>
          <a:srgbClr val="F0EEA0"/>
        </a:solidFill>
      </dgm:spPr>
      <dgm:t>
        <a:bodyPr/>
        <a:lstStyle/>
        <a:p>
          <a:r>
            <a:rPr lang="en-US" b="1" dirty="0" smtClean="0">
              <a:solidFill>
                <a:schemeClr val="tx1"/>
              </a:solidFill>
            </a:rPr>
            <a:t>Project Kickoff*</a:t>
          </a:r>
          <a:endParaRPr lang="en-US" b="1" dirty="0">
            <a:solidFill>
              <a:schemeClr val="tx1"/>
            </a:solidFill>
          </a:endParaRPr>
        </a:p>
      </dgm:t>
    </dgm:pt>
    <dgm:pt modelId="{7190ABB1-F3EB-4B87-96BE-B51950C700D8}" type="parTrans" cxnId="{4D196415-8853-485E-A19B-3400DF26A5BD}">
      <dgm:prSet/>
      <dgm:spPr/>
      <dgm:t>
        <a:bodyPr/>
        <a:lstStyle/>
        <a:p>
          <a:endParaRPr lang="en-US" b="1"/>
        </a:p>
      </dgm:t>
    </dgm:pt>
    <dgm:pt modelId="{922031D9-D37F-4B83-A337-E807A7A93E19}" type="sibTrans" cxnId="{4D196415-8853-485E-A19B-3400DF26A5BD}">
      <dgm:prSet/>
      <dgm:spPr/>
      <dgm:t>
        <a:bodyPr/>
        <a:lstStyle/>
        <a:p>
          <a:endParaRPr lang="en-US" b="1"/>
        </a:p>
      </dgm:t>
    </dgm:pt>
    <dgm:pt modelId="{0E46159E-517D-42A8-9961-3051F3C67563}" type="pres">
      <dgm:prSet presAssocID="{75BB8D11-5C2C-4A91-BCC9-D46E211BC218}" presName="CompostProcess" presStyleCnt="0">
        <dgm:presLayoutVars>
          <dgm:dir/>
          <dgm:resizeHandles val="exact"/>
        </dgm:presLayoutVars>
      </dgm:prSet>
      <dgm:spPr/>
      <dgm:t>
        <a:bodyPr/>
        <a:lstStyle/>
        <a:p>
          <a:endParaRPr lang="en-US"/>
        </a:p>
      </dgm:t>
    </dgm:pt>
    <dgm:pt modelId="{8AF627E0-3B8E-4B99-BB2F-9B1EAB68B597}" type="pres">
      <dgm:prSet presAssocID="{75BB8D11-5C2C-4A91-BCC9-D46E211BC218}" presName="arrow" presStyleLbl="bgShp" presStyleIdx="0" presStyleCnt="1" custScaleX="117647"/>
      <dgm:spPr>
        <a:solidFill>
          <a:srgbClr val="92D050">
            <a:alpha val="58000"/>
          </a:srgbClr>
        </a:solidFill>
      </dgm:spPr>
      <dgm:t>
        <a:bodyPr/>
        <a:lstStyle/>
        <a:p>
          <a:endParaRPr lang="en-US"/>
        </a:p>
      </dgm:t>
    </dgm:pt>
    <dgm:pt modelId="{0F9EA2C9-7BCB-4934-8876-DECAA33D600D}" type="pres">
      <dgm:prSet presAssocID="{75BB8D11-5C2C-4A91-BCC9-D46E211BC218}" presName="linearProcess" presStyleCnt="0"/>
      <dgm:spPr/>
    </dgm:pt>
    <dgm:pt modelId="{513F3AA6-02FA-4053-8D7C-C13DD2DF6784}" type="pres">
      <dgm:prSet presAssocID="{FAB1C3DB-3515-44B0-AE12-D23CDB3AB1B9}" presName="textNode" presStyleLbl="node1" presStyleIdx="0" presStyleCnt="5">
        <dgm:presLayoutVars>
          <dgm:bulletEnabled val="1"/>
        </dgm:presLayoutVars>
      </dgm:prSet>
      <dgm:spPr/>
      <dgm:t>
        <a:bodyPr/>
        <a:lstStyle/>
        <a:p>
          <a:endParaRPr lang="en-US"/>
        </a:p>
      </dgm:t>
    </dgm:pt>
    <dgm:pt modelId="{19D0CBEC-A805-44B9-BBF3-1199672BB6EC}" type="pres">
      <dgm:prSet presAssocID="{B6EE0D2E-21CC-4A1F-B63A-18B4678FFED9}" presName="sibTrans" presStyleCnt="0"/>
      <dgm:spPr/>
    </dgm:pt>
    <dgm:pt modelId="{07006ABF-3BB9-40FC-9531-4DAC5C0FB86C}" type="pres">
      <dgm:prSet presAssocID="{BC1173E9-4852-4607-A946-FCCD12493987}" presName="textNode" presStyleLbl="node1" presStyleIdx="1" presStyleCnt="5" custLinFactNeighborX="0">
        <dgm:presLayoutVars>
          <dgm:bulletEnabled val="1"/>
        </dgm:presLayoutVars>
      </dgm:prSet>
      <dgm:spPr/>
      <dgm:t>
        <a:bodyPr/>
        <a:lstStyle/>
        <a:p>
          <a:endParaRPr lang="en-US"/>
        </a:p>
      </dgm:t>
    </dgm:pt>
    <dgm:pt modelId="{38BA58DA-128E-403A-A960-A88540C5C91E}" type="pres">
      <dgm:prSet presAssocID="{922031D9-D37F-4B83-A337-E807A7A93E19}" presName="sibTrans" presStyleCnt="0"/>
      <dgm:spPr/>
    </dgm:pt>
    <dgm:pt modelId="{D97F8BC3-1D0A-45B6-99E7-5E1090804372}" type="pres">
      <dgm:prSet presAssocID="{81ABB0EC-2E76-4843-91B0-54A499730ADA}" presName="textNode" presStyleLbl="node1" presStyleIdx="2" presStyleCnt="5">
        <dgm:presLayoutVars>
          <dgm:bulletEnabled val="1"/>
        </dgm:presLayoutVars>
      </dgm:prSet>
      <dgm:spPr/>
      <dgm:t>
        <a:bodyPr/>
        <a:lstStyle/>
        <a:p>
          <a:endParaRPr lang="en-US"/>
        </a:p>
      </dgm:t>
    </dgm:pt>
    <dgm:pt modelId="{EB49F9D5-7A5C-4653-8805-8CFF2E563AD5}" type="pres">
      <dgm:prSet presAssocID="{1068D1F2-5EDD-4855-912E-C35654580942}" presName="sibTrans" presStyleCnt="0"/>
      <dgm:spPr/>
    </dgm:pt>
    <dgm:pt modelId="{7266DF1A-7E5E-4CC4-A117-515F54A0B314}" type="pres">
      <dgm:prSet presAssocID="{7945B8ED-6BAC-4CF5-98EB-ADF227A26F25}" presName="textNode" presStyleLbl="node1" presStyleIdx="3" presStyleCnt="5">
        <dgm:presLayoutVars>
          <dgm:bulletEnabled val="1"/>
        </dgm:presLayoutVars>
      </dgm:prSet>
      <dgm:spPr/>
      <dgm:t>
        <a:bodyPr/>
        <a:lstStyle/>
        <a:p>
          <a:endParaRPr lang="en-US"/>
        </a:p>
      </dgm:t>
    </dgm:pt>
    <dgm:pt modelId="{EC19E796-BE6E-4AA0-90CC-30E94A9FBFBF}" type="pres">
      <dgm:prSet presAssocID="{529CBFBE-C566-4231-8760-8A3B6A563FE7}" presName="sibTrans" presStyleCnt="0"/>
      <dgm:spPr/>
    </dgm:pt>
    <dgm:pt modelId="{42A21F6C-E939-43F7-AD54-15BA0944434B}" type="pres">
      <dgm:prSet presAssocID="{B2C41E7A-E302-46BF-A9CB-61DC7D30D2FC}" presName="textNode" presStyleLbl="node1" presStyleIdx="4" presStyleCnt="5">
        <dgm:presLayoutVars>
          <dgm:bulletEnabled val="1"/>
        </dgm:presLayoutVars>
      </dgm:prSet>
      <dgm:spPr/>
      <dgm:t>
        <a:bodyPr/>
        <a:lstStyle/>
        <a:p>
          <a:endParaRPr lang="en-US"/>
        </a:p>
      </dgm:t>
    </dgm:pt>
  </dgm:ptLst>
  <dgm:cxnLst>
    <dgm:cxn modelId="{E0E00910-EFE3-4675-9558-7EFCBCBBED97}" srcId="{75BB8D11-5C2C-4A91-BCC9-D46E211BC218}" destId="{7945B8ED-6BAC-4CF5-98EB-ADF227A26F25}" srcOrd="3" destOrd="0" parTransId="{AA66609A-6B59-419A-B6DE-D13508018CF8}" sibTransId="{529CBFBE-C566-4231-8760-8A3B6A563FE7}"/>
    <dgm:cxn modelId="{EEB7F272-62D6-4EE6-9E81-A8756EFAD414}" type="presOf" srcId="{B2C41E7A-E302-46BF-A9CB-61DC7D30D2FC}" destId="{42A21F6C-E939-43F7-AD54-15BA0944434B}" srcOrd="0" destOrd="0" presId="urn:microsoft.com/office/officeart/2005/8/layout/hProcess9"/>
    <dgm:cxn modelId="{4A5F5E98-77A6-4A95-A309-95ED5A0D781B}" srcId="{75BB8D11-5C2C-4A91-BCC9-D46E211BC218}" destId="{B2C41E7A-E302-46BF-A9CB-61DC7D30D2FC}" srcOrd="4" destOrd="0" parTransId="{54AAA278-B168-4955-8D08-05A997B55C97}" sibTransId="{392112EC-B9EF-4818-8362-0C918B4B8F08}"/>
    <dgm:cxn modelId="{8FFAD91E-4E70-4231-A0D1-7F0B64A31374}" type="presOf" srcId="{BC1173E9-4852-4607-A946-FCCD12493987}" destId="{07006ABF-3BB9-40FC-9531-4DAC5C0FB86C}" srcOrd="0" destOrd="0" presId="urn:microsoft.com/office/officeart/2005/8/layout/hProcess9"/>
    <dgm:cxn modelId="{F9D7DA7D-BAB6-4FF8-AC92-77BFEB8FD157}" type="presOf" srcId="{81ABB0EC-2E76-4843-91B0-54A499730ADA}" destId="{D97F8BC3-1D0A-45B6-99E7-5E1090804372}" srcOrd="0" destOrd="0" presId="urn:microsoft.com/office/officeart/2005/8/layout/hProcess9"/>
    <dgm:cxn modelId="{5CC9FA70-E4D7-4C2E-AD0C-332A2CF67259}" type="presOf" srcId="{7945B8ED-6BAC-4CF5-98EB-ADF227A26F25}" destId="{7266DF1A-7E5E-4CC4-A117-515F54A0B314}" srcOrd="0" destOrd="0" presId="urn:microsoft.com/office/officeart/2005/8/layout/hProcess9"/>
    <dgm:cxn modelId="{2D4C5B07-BBE6-4039-978E-A193328219A9}" srcId="{75BB8D11-5C2C-4A91-BCC9-D46E211BC218}" destId="{FAB1C3DB-3515-44B0-AE12-D23CDB3AB1B9}" srcOrd="0" destOrd="0" parTransId="{47AE08A4-F1FD-487E-A664-E653C1B34B8D}" sibTransId="{B6EE0D2E-21CC-4A1F-B63A-18B4678FFED9}"/>
    <dgm:cxn modelId="{5B4CDC4C-67B1-45D5-98C0-5E45EF930F7B}" type="presOf" srcId="{FAB1C3DB-3515-44B0-AE12-D23CDB3AB1B9}" destId="{513F3AA6-02FA-4053-8D7C-C13DD2DF6784}" srcOrd="0" destOrd="0" presId="urn:microsoft.com/office/officeart/2005/8/layout/hProcess9"/>
    <dgm:cxn modelId="{1188A7D8-9957-444D-9BEA-A4C028D21EA1}" type="presOf" srcId="{75BB8D11-5C2C-4A91-BCC9-D46E211BC218}" destId="{0E46159E-517D-42A8-9961-3051F3C67563}" srcOrd="0" destOrd="0" presId="urn:microsoft.com/office/officeart/2005/8/layout/hProcess9"/>
    <dgm:cxn modelId="{4D196415-8853-485E-A19B-3400DF26A5BD}" srcId="{75BB8D11-5C2C-4A91-BCC9-D46E211BC218}" destId="{BC1173E9-4852-4607-A946-FCCD12493987}" srcOrd="1" destOrd="0" parTransId="{7190ABB1-F3EB-4B87-96BE-B51950C700D8}" sibTransId="{922031D9-D37F-4B83-A337-E807A7A93E19}"/>
    <dgm:cxn modelId="{2C283579-6BDE-4F7A-B8B4-BFEF8E25A648}" srcId="{75BB8D11-5C2C-4A91-BCC9-D46E211BC218}" destId="{81ABB0EC-2E76-4843-91B0-54A499730ADA}" srcOrd="2" destOrd="0" parTransId="{42061D28-68C9-4A2F-A06E-0F36F219C537}" sibTransId="{1068D1F2-5EDD-4855-912E-C35654580942}"/>
    <dgm:cxn modelId="{AECA15EE-FCF7-436F-822A-FCBA41886BDF}" type="presParOf" srcId="{0E46159E-517D-42A8-9961-3051F3C67563}" destId="{8AF627E0-3B8E-4B99-BB2F-9B1EAB68B597}" srcOrd="0" destOrd="0" presId="urn:microsoft.com/office/officeart/2005/8/layout/hProcess9"/>
    <dgm:cxn modelId="{02893B7F-6744-481C-99F2-2D3C088DAEA2}" type="presParOf" srcId="{0E46159E-517D-42A8-9961-3051F3C67563}" destId="{0F9EA2C9-7BCB-4934-8876-DECAA33D600D}" srcOrd="1" destOrd="0" presId="urn:microsoft.com/office/officeart/2005/8/layout/hProcess9"/>
    <dgm:cxn modelId="{ADBC67ED-D614-456B-8C32-AA7B3CBB9762}" type="presParOf" srcId="{0F9EA2C9-7BCB-4934-8876-DECAA33D600D}" destId="{513F3AA6-02FA-4053-8D7C-C13DD2DF6784}" srcOrd="0" destOrd="0" presId="urn:microsoft.com/office/officeart/2005/8/layout/hProcess9"/>
    <dgm:cxn modelId="{18F677C8-46DA-4305-9C38-B4FBB7EB321A}" type="presParOf" srcId="{0F9EA2C9-7BCB-4934-8876-DECAA33D600D}" destId="{19D0CBEC-A805-44B9-BBF3-1199672BB6EC}" srcOrd="1" destOrd="0" presId="urn:microsoft.com/office/officeart/2005/8/layout/hProcess9"/>
    <dgm:cxn modelId="{21449298-D095-4071-8830-FF01B5B74DC3}" type="presParOf" srcId="{0F9EA2C9-7BCB-4934-8876-DECAA33D600D}" destId="{07006ABF-3BB9-40FC-9531-4DAC5C0FB86C}" srcOrd="2" destOrd="0" presId="urn:microsoft.com/office/officeart/2005/8/layout/hProcess9"/>
    <dgm:cxn modelId="{7DC0C4CA-10E4-42BB-9678-731EC9606610}" type="presParOf" srcId="{0F9EA2C9-7BCB-4934-8876-DECAA33D600D}" destId="{38BA58DA-128E-403A-A960-A88540C5C91E}" srcOrd="3" destOrd="0" presId="urn:microsoft.com/office/officeart/2005/8/layout/hProcess9"/>
    <dgm:cxn modelId="{DA37EC54-06AC-4EFB-B804-08CEFE914171}" type="presParOf" srcId="{0F9EA2C9-7BCB-4934-8876-DECAA33D600D}" destId="{D97F8BC3-1D0A-45B6-99E7-5E1090804372}" srcOrd="4" destOrd="0" presId="urn:microsoft.com/office/officeart/2005/8/layout/hProcess9"/>
    <dgm:cxn modelId="{509F316A-0524-4B6E-9340-2D8C53D60527}" type="presParOf" srcId="{0F9EA2C9-7BCB-4934-8876-DECAA33D600D}" destId="{EB49F9D5-7A5C-4653-8805-8CFF2E563AD5}" srcOrd="5" destOrd="0" presId="urn:microsoft.com/office/officeart/2005/8/layout/hProcess9"/>
    <dgm:cxn modelId="{FD5A72AA-B3F7-4AFD-9463-A58B9D455E6C}" type="presParOf" srcId="{0F9EA2C9-7BCB-4934-8876-DECAA33D600D}" destId="{7266DF1A-7E5E-4CC4-A117-515F54A0B314}" srcOrd="6" destOrd="0" presId="urn:microsoft.com/office/officeart/2005/8/layout/hProcess9"/>
    <dgm:cxn modelId="{BB112A59-BF63-4E44-B904-FEAEE48AA644}" type="presParOf" srcId="{0F9EA2C9-7BCB-4934-8876-DECAA33D600D}" destId="{EC19E796-BE6E-4AA0-90CC-30E94A9FBFBF}" srcOrd="7" destOrd="0" presId="urn:microsoft.com/office/officeart/2005/8/layout/hProcess9"/>
    <dgm:cxn modelId="{BCC1FF06-9A56-49C3-8A92-950252D67CB0}" type="presParOf" srcId="{0F9EA2C9-7BCB-4934-8876-DECAA33D600D}" destId="{42A21F6C-E939-43F7-AD54-15BA0944434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E3D8B9-B0E8-4AE9-938C-0B02985BEE33}" type="doc">
      <dgm:prSet loTypeId="urn:microsoft.com/office/officeart/2005/8/layout/hChevron3" loCatId="process" qsTypeId="urn:microsoft.com/office/officeart/2005/8/quickstyle/simple1" qsCatId="simple" csTypeId="urn:microsoft.com/office/officeart/2005/8/colors/accent1_2" csCatId="accent1" phldr="1"/>
      <dgm:spPr/>
    </dgm:pt>
    <dgm:pt modelId="{2F707C93-B7D3-4EE3-877B-28AFE764F9B2}">
      <dgm:prSet phldrT="[Text]"/>
      <dgm:spPr>
        <a:gradFill rotWithShape="0">
          <a:gsLst>
            <a:gs pos="0">
              <a:schemeClr val="accent1">
                <a:lumMod val="25000"/>
              </a:schemeClr>
            </a:gs>
            <a:gs pos="50000">
              <a:schemeClr val="accent1">
                <a:lumMod val="50000"/>
              </a:schemeClr>
            </a:gs>
            <a:gs pos="100000">
              <a:schemeClr val="accent1">
                <a:lumMod val="90000"/>
              </a:schemeClr>
            </a:gs>
          </a:gsLst>
          <a:lin ang="0" scaled="0"/>
        </a:gradFill>
      </dgm:spPr>
      <dgm:t>
        <a:bodyPr/>
        <a:lstStyle/>
        <a:p>
          <a:r>
            <a:rPr lang="en-US" b="1" dirty="0" smtClean="0"/>
            <a:t>3-5 Year Process</a:t>
          </a:r>
          <a:endParaRPr lang="en-US" b="1" dirty="0"/>
        </a:p>
      </dgm:t>
    </dgm:pt>
    <dgm:pt modelId="{8C1455E5-BB0F-496F-96E8-B0BDFAD452E3}" type="parTrans" cxnId="{301AF51B-444C-4934-8967-9D599BF1D0A9}">
      <dgm:prSet/>
      <dgm:spPr/>
      <dgm:t>
        <a:bodyPr/>
        <a:lstStyle/>
        <a:p>
          <a:endParaRPr lang="en-US"/>
        </a:p>
      </dgm:t>
    </dgm:pt>
    <dgm:pt modelId="{C542AB91-B50B-42AE-BFB0-E53089B51C66}" type="sibTrans" cxnId="{301AF51B-444C-4934-8967-9D599BF1D0A9}">
      <dgm:prSet/>
      <dgm:spPr/>
      <dgm:t>
        <a:bodyPr/>
        <a:lstStyle/>
        <a:p>
          <a:endParaRPr lang="en-US"/>
        </a:p>
      </dgm:t>
    </dgm:pt>
    <dgm:pt modelId="{F6A9AD28-B281-42FE-B81B-56B17A509D8E}" type="pres">
      <dgm:prSet presAssocID="{79E3D8B9-B0E8-4AE9-938C-0B02985BEE33}" presName="Name0" presStyleCnt="0">
        <dgm:presLayoutVars>
          <dgm:dir/>
          <dgm:resizeHandles val="exact"/>
        </dgm:presLayoutVars>
      </dgm:prSet>
      <dgm:spPr/>
    </dgm:pt>
    <dgm:pt modelId="{318554C7-6DD7-47EC-AA4C-87636C953842}" type="pres">
      <dgm:prSet presAssocID="{2F707C93-B7D3-4EE3-877B-28AFE764F9B2}" presName="parTxOnly" presStyleLbl="node1" presStyleIdx="0" presStyleCnt="1" custScaleX="102395" custLinFactNeighborX="-2" custLinFactNeighborY="-20420">
        <dgm:presLayoutVars>
          <dgm:bulletEnabled val="1"/>
        </dgm:presLayoutVars>
      </dgm:prSet>
      <dgm:spPr/>
      <dgm:t>
        <a:bodyPr/>
        <a:lstStyle/>
        <a:p>
          <a:endParaRPr lang="en-US"/>
        </a:p>
      </dgm:t>
    </dgm:pt>
  </dgm:ptLst>
  <dgm:cxnLst>
    <dgm:cxn modelId="{0709A33A-9B7F-468B-B0B6-8E1D87B3A60A}" type="presOf" srcId="{2F707C93-B7D3-4EE3-877B-28AFE764F9B2}" destId="{318554C7-6DD7-47EC-AA4C-87636C953842}" srcOrd="0" destOrd="0" presId="urn:microsoft.com/office/officeart/2005/8/layout/hChevron3"/>
    <dgm:cxn modelId="{9CD6506F-0839-4FE7-8974-B3E45673C805}" type="presOf" srcId="{79E3D8B9-B0E8-4AE9-938C-0B02985BEE33}" destId="{F6A9AD28-B281-42FE-B81B-56B17A509D8E}" srcOrd="0" destOrd="0" presId="urn:microsoft.com/office/officeart/2005/8/layout/hChevron3"/>
    <dgm:cxn modelId="{301AF51B-444C-4934-8967-9D599BF1D0A9}" srcId="{79E3D8B9-B0E8-4AE9-938C-0B02985BEE33}" destId="{2F707C93-B7D3-4EE3-877B-28AFE764F9B2}" srcOrd="0" destOrd="0" parTransId="{8C1455E5-BB0F-496F-96E8-B0BDFAD452E3}" sibTransId="{C542AB91-B50B-42AE-BFB0-E53089B51C66}"/>
    <dgm:cxn modelId="{1A0B3E34-4653-4871-9416-82626E4F854A}" type="presParOf" srcId="{F6A9AD28-B281-42FE-B81B-56B17A509D8E}" destId="{318554C7-6DD7-47EC-AA4C-87636C953842}"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627E0-3B8E-4B99-BB2F-9B1EAB68B597}">
      <dsp:nvSpPr>
        <dsp:cNvPr id="0" name=""/>
        <dsp:cNvSpPr/>
      </dsp:nvSpPr>
      <dsp:spPr>
        <a:xfrm>
          <a:off x="1" y="0"/>
          <a:ext cx="7342492" cy="3347727"/>
        </a:xfrm>
        <a:prstGeom prst="rightArrow">
          <a:avLst/>
        </a:prstGeom>
        <a:solidFill>
          <a:srgbClr val="92D050">
            <a:alpha val="58000"/>
          </a:srgbClr>
        </a:solidFill>
        <a:ln>
          <a:noFill/>
        </a:ln>
        <a:effectLst/>
      </dsp:spPr>
      <dsp:style>
        <a:lnRef idx="0">
          <a:scrgbClr r="0" g="0" b="0"/>
        </a:lnRef>
        <a:fillRef idx="1">
          <a:scrgbClr r="0" g="0" b="0"/>
        </a:fillRef>
        <a:effectRef idx="0">
          <a:scrgbClr r="0" g="0" b="0"/>
        </a:effectRef>
        <a:fontRef idx="minor"/>
      </dsp:style>
    </dsp:sp>
    <dsp:sp modelId="{513F3AA6-02FA-4053-8D7C-C13DD2DF6784}">
      <dsp:nvSpPr>
        <dsp:cNvPr id="0" name=""/>
        <dsp:cNvSpPr/>
      </dsp:nvSpPr>
      <dsp:spPr>
        <a:xfrm>
          <a:off x="3226" y="1004318"/>
          <a:ext cx="1410777" cy="1339090"/>
        </a:xfrm>
        <a:prstGeom prst="roundRect">
          <a:avLst/>
        </a:prstGeom>
        <a:solidFill>
          <a:srgbClr val="F0EE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Discovery Meeting	</a:t>
          </a:r>
          <a:endParaRPr lang="en-US" sz="2000" b="1" kern="1200" dirty="0">
            <a:solidFill>
              <a:schemeClr val="tx1"/>
            </a:solidFill>
          </a:endParaRPr>
        </a:p>
      </dsp:txBody>
      <dsp:txXfrm>
        <a:off x="68595" y="1069687"/>
        <a:ext cx="1280039" cy="1208352"/>
      </dsp:txXfrm>
    </dsp:sp>
    <dsp:sp modelId="{07006ABF-3BB9-40FC-9531-4DAC5C0FB86C}">
      <dsp:nvSpPr>
        <dsp:cNvPr id="0" name=""/>
        <dsp:cNvSpPr/>
      </dsp:nvSpPr>
      <dsp:spPr>
        <a:xfrm>
          <a:off x="1484542" y="1004318"/>
          <a:ext cx="1410777" cy="1339090"/>
        </a:xfrm>
        <a:prstGeom prst="roundRect">
          <a:avLst/>
        </a:prstGeom>
        <a:solidFill>
          <a:srgbClr val="F0EE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Project Kickoff*</a:t>
          </a:r>
          <a:endParaRPr lang="en-US" sz="2000" b="1" kern="1200" dirty="0">
            <a:solidFill>
              <a:schemeClr val="tx1"/>
            </a:solidFill>
          </a:endParaRPr>
        </a:p>
      </dsp:txBody>
      <dsp:txXfrm>
        <a:off x="1549911" y="1069687"/>
        <a:ext cx="1280039" cy="1208352"/>
      </dsp:txXfrm>
    </dsp:sp>
    <dsp:sp modelId="{D97F8BC3-1D0A-45B6-99E7-5E1090804372}">
      <dsp:nvSpPr>
        <dsp:cNvPr id="0" name=""/>
        <dsp:cNvSpPr/>
      </dsp:nvSpPr>
      <dsp:spPr>
        <a:xfrm>
          <a:off x="2965859" y="1004318"/>
          <a:ext cx="1410777" cy="1339090"/>
        </a:xfrm>
        <a:prstGeom prst="roundRect">
          <a:avLst/>
        </a:prstGeom>
        <a:solidFill>
          <a:srgbClr val="F0EE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Flood Study Review</a:t>
          </a:r>
          <a:endParaRPr lang="en-US" sz="2000" b="1" kern="1200" dirty="0">
            <a:solidFill>
              <a:schemeClr val="tx1"/>
            </a:solidFill>
          </a:endParaRPr>
        </a:p>
      </dsp:txBody>
      <dsp:txXfrm>
        <a:off x="3031228" y="1069687"/>
        <a:ext cx="1280039" cy="1208352"/>
      </dsp:txXfrm>
    </dsp:sp>
    <dsp:sp modelId="{7266DF1A-7E5E-4CC4-A117-515F54A0B314}">
      <dsp:nvSpPr>
        <dsp:cNvPr id="0" name=""/>
        <dsp:cNvSpPr/>
      </dsp:nvSpPr>
      <dsp:spPr>
        <a:xfrm>
          <a:off x="4447175" y="1004318"/>
          <a:ext cx="1410777" cy="1339090"/>
        </a:xfrm>
        <a:prstGeom prst="roundRect">
          <a:avLst/>
        </a:prstGeom>
        <a:solidFill>
          <a:srgbClr val="F0EE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Resilience Meeting</a:t>
          </a:r>
          <a:endParaRPr lang="en-US" sz="2000" b="1" kern="1200" dirty="0">
            <a:solidFill>
              <a:schemeClr val="tx1"/>
            </a:solidFill>
          </a:endParaRPr>
        </a:p>
      </dsp:txBody>
      <dsp:txXfrm>
        <a:off x="4512544" y="1069687"/>
        <a:ext cx="1280039" cy="1208352"/>
      </dsp:txXfrm>
    </dsp:sp>
    <dsp:sp modelId="{42A21F6C-E939-43F7-AD54-15BA0944434B}">
      <dsp:nvSpPr>
        <dsp:cNvPr id="0" name=""/>
        <dsp:cNvSpPr/>
      </dsp:nvSpPr>
      <dsp:spPr>
        <a:xfrm>
          <a:off x="5928491" y="1004318"/>
          <a:ext cx="1410777" cy="1339090"/>
        </a:xfrm>
        <a:prstGeom prst="roundRect">
          <a:avLst/>
        </a:prstGeom>
        <a:solidFill>
          <a:srgbClr val="F0EE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Final CCO Meeting</a:t>
          </a:r>
          <a:endParaRPr lang="en-US" sz="2000" b="1" kern="1200" dirty="0">
            <a:solidFill>
              <a:schemeClr val="tx1"/>
            </a:solidFill>
          </a:endParaRPr>
        </a:p>
      </dsp:txBody>
      <dsp:txXfrm>
        <a:off x="5993860" y="1069687"/>
        <a:ext cx="1280039" cy="1208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554C7-6DD7-47EC-AA4C-87636C953842}">
      <dsp:nvSpPr>
        <dsp:cNvPr id="0" name=""/>
        <dsp:cNvSpPr/>
      </dsp:nvSpPr>
      <dsp:spPr>
        <a:xfrm>
          <a:off x="42" y="0"/>
          <a:ext cx="8737553" cy="676894"/>
        </a:xfrm>
        <a:prstGeom prst="homePlate">
          <a:avLst/>
        </a:prstGeom>
        <a:gradFill rotWithShape="0">
          <a:gsLst>
            <a:gs pos="0">
              <a:schemeClr val="accent1">
                <a:lumMod val="25000"/>
              </a:schemeClr>
            </a:gs>
            <a:gs pos="50000">
              <a:schemeClr val="accent1">
                <a:lumMod val="50000"/>
              </a:schemeClr>
            </a:gs>
            <a:gs pos="100000">
              <a:schemeClr val="accent1">
                <a:lumMod val="90000"/>
              </a:schemeClr>
            </a:gs>
          </a:gsLst>
          <a:lin ang="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358" tIns="98679" rIns="49340" bIns="98679" numCol="1" spcCol="1270" anchor="ctr" anchorCtr="0">
          <a:noAutofit/>
        </a:bodyPr>
        <a:lstStyle/>
        <a:p>
          <a:pPr lvl="0" algn="ctr" defTabSz="1644650">
            <a:lnSpc>
              <a:spcPct val="90000"/>
            </a:lnSpc>
            <a:spcBef>
              <a:spcPct val="0"/>
            </a:spcBef>
            <a:spcAft>
              <a:spcPct val="35000"/>
            </a:spcAft>
          </a:pPr>
          <a:r>
            <a:rPr lang="en-US" sz="3700" b="1" kern="1200" dirty="0" smtClean="0"/>
            <a:t>3-5 Year Process</a:t>
          </a:r>
          <a:endParaRPr lang="en-US" sz="3700" b="1" kern="1200" dirty="0"/>
        </a:p>
      </dsp:txBody>
      <dsp:txXfrm>
        <a:off x="42" y="0"/>
        <a:ext cx="8568330" cy="6768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4657"/>
          </a:xfrm>
          <a:prstGeom prst="rect">
            <a:avLst/>
          </a:prstGeom>
        </p:spPr>
        <p:txBody>
          <a:bodyPr vert="horz" lIns="91440" tIns="45720" rIns="91440" bIns="45720"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0673" y="0"/>
            <a:ext cx="3038155" cy="464657"/>
          </a:xfrm>
          <a:prstGeom prst="rect">
            <a:avLst/>
          </a:prstGeom>
        </p:spPr>
        <p:txBody>
          <a:bodyPr vert="horz" lIns="91440" tIns="45720" rIns="91440" bIns="45720" rtlCol="0"/>
          <a:lstStyle>
            <a:lvl1pPr algn="r">
              <a:defRPr sz="1200">
                <a:latin typeface="Arial" charset="0"/>
              </a:defRPr>
            </a:lvl1pPr>
          </a:lstStyle>
          <a:p>
            <a:pPr>
              <a:defRPr/>
            </a:pPr>
            <a:fld id="{7D7C4A19-D7AC-458A-8CD7-308F613A6B3C}" type="datetimeFigureOut">
              <a:rPr lang="en-US"/>
              <a:pPr>
                <a:defRPr/>
              </a:pPr>
              <a:t>4/10/2013</a:t>
            </a:fld>
            <a:endParaRPr lang="en-US" dirty="0"/>
          </a:p>
        </p:txBody>
      </p:sp>
      <p:sp>
        <p:nvSpPr>
          <p:cNvPr id="4" name="Footer Placeholder 3"/>
          <p:cNvSpPr>
            <a:spLocks noGrp="1"/>
          </p:cNvSpPr>
          <p:nvPr>
            <p:ph type="ftr" sz="quarter" idx="2"/>
          </p:nvPr>
        </p:nvSpPr>
        <p:spPr>
          <a:xfrm>
            <a:off x="0" y="8830113"/>
            <a:ext cx="3038155" cy="464657"/>
          </a:xfrm>
          <a:prstGeom prst="rect">
            <a:avLst/>
          </a:prstGeom>
        </p:spPr>
        <p:txBody>
          <a:bodyPr vert="horz" lIns="91440" tIns="45720" rIns="91440" bIns="45720"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0673" y="8830113"/>
            <a:ext cx="3038155" cy="464657"/>
          </a:xfrm>
          <a:prstGeom prst="rect">
            <a:avLst/>
          </a:prstGeom>
        </p:spPr>
        <p:txBody>
          <a:bodyPr vert="horz" lIns="91440" tIns="45720" rIns="91440" bIns="45720" rtlCol="0" anchor="b"/>
          <a:lstStyle>
            <a:lvl1pPr algn="r">
              <a:defRPr sz="1200">
                <a:latin typeface="Arial" charset="0"/>
              </a:defRPr>
            </a:lvl1pPr>
          </a:lstStyle>
          <a:p>
            <a:pPr>
              <a:defRPr/>
            </a:pPr>
            <a:fld id="{92C61C01-4A6B-400B-B576-0174AE5FD8B6}" type="slidenum">
              <a:rPr lang="en-US"/>
              <a:pPr>
                <a:defRPr/>
              </a:pPr>
              <a:t>‹#›</a:t>
            </a:fld>
            <a:endParaRPr lang="en-US" dirty="0"/>
          </a:p>
        </p:txBody>
      </p:sp>
    </p:spTree>
    <p:extLst>
      <p:ext uri="{BB962C8B-B14F-4D97-AF65-F5344CB8AC3E}">
        <p14:creationId xmlns:p14="http://schemas.microsoft.com/office/powerpoint/2010/main" val="3687661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4657"/>
          </a:xfrm>
          <a:prstGeom prst="rect">
            <a:avLst/>
          </a:prstGeom>
        </p:spPr>
        <p:txBody>
          <a:bodyPr vert="horz" lIns="92157" tIns="46079" rIns="92157" bIns="4607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673" y="0"/>
            <a:ext cx="3038155" cy="464657"/>
          </a:xfrm>
          <a:prstGeom prst="rect">
            <a:avLst/>
          </a:prstGeom>
        </p:spPr>
        <p:txBody>
          <a:bodyPr vert="horz" lIns="92157" tIns="46079" rIns="92157" bIns="46079" rtlCol="0"/>
          <a:lstStyle>
            <a:lvl1pPr algn="r" fontAlgn="auto">
              <a:spcBef>
                <a:spcPts val="0"/>
              </a:spcBef>
              <a:spcAft>
                <a:spcPts val="0"/>
              </a:spcAft>
              <a:defRPr sz="1200">
                <a:latin typeface="+mn-lt"/>
              </a:defRPr>
            </a:lvl1pPr>
          </a:lstStyle>
          <a:p>
            <a:pPr>
              <a:defRPr/>
            </a:pPr>
            <a:fld id="{D773BFD9-3EC8-432E-977B-FE8A19C4E4C4}" type="datetimeFigureOut">
              <a:rPr lang="en-US"/>
              <a:pPr>
                <a:defRPr/>
              </a:pPr>
              <a:t>4/10/2013</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157" tIns="46079" rIns="92157" bIns="46079" rtlCol="0" anchor="ctr"/>
          <a:lstStyle/>
          <a:p>
            <a:pPr lvl="0"/>
            <a:endParaRPr lang="en-US" noProof="0" dirty="0"/>
          </a:p>
        </p:txBody>
      </p:sp>
      <p:sp>
        <p:nvSpPr>
          <p:cNvPr id="5" name="Notes Placeholder 4"/>
          <p:cNvSpPr>
            <a:spLocks noGrp="1"/>
          </p:cNvSpPr>
          <p:nvPr>
            <p:ph type="body" sz="quarter" idx="3"/>
          </p:nvPr>
        </p:nvSpPr>
        <p:spPr>
          <a:xfrm>
            <a:off x="701355" y="4415057"/>
            <a:ext cx="5607691" cy="4183543"/>
          </a:xfrm>
          <a:prstGeom prst="rect">
            <a:avLst/>
          </a:prstGeom>
        </p:spPr>
        <p:txBody>
          <a:bodyPr vert="horz" lIns="92157" tIns="46079" rIns="92157" bIns="460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113"/>
            <a:ext cx="3038155" cy="464657"/>
          </a:xfrm>
          <a:prstGeom prst="rect">
            <a:avLst/>
          </a:prstGeom>
        </p:spPr>
        <p:txBody>
          <a:bodyPr vert="horz" lIns="92157" tIns="46079" rIns="92157" bIns="4607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673" y="8830113"/>
            <a:ext cx="3038155" cy="464657"/>
          </a:xfrm>
          <a:prstGeom prst="rect">
            <a:avLst/>
          </a:prstGeom>
        </p:spPr>
        <p:txBody>
          <a:bodyPr vert="horz" lIns="92157" tIns="46079" rIns="92157" bIns="46079" rtlCol="0" anchor="b"/>
          <a:lstStyle>
            <a:lvl1pPr algn="r" fontAlgn="auto">
              <a:spcBef>
                <a:spcPts val="0"/>
              </a:spcBef>
              <a:spcAft>
                <a:spcPts val="0"/>
              </a:spcAft>
              <a:defRPr sz="1200">
                <a:latin typeface="+mn-lt"/>
              </a:defRPr>
            </a:lvl1pPr>
          </a:lstStyle>
          <a:p>
            <a:pPr>
              <a:defRPr/>
            </a:pPr>
            <a:fld id="{AF784746-EE4D-44B3-94ED-DCF6A2E46587}" type="slidenum">
              <a:rPr lang="en-US"/>
              <a:pPr>
                <a:defRPr/>
              </a:pPr>
              <a:t>‹#›</a:t>
            </a:fld>
            <a:endParaRPr lang="en-US" dirty="0"/>
          </a:p>
        </p:txBody>
      </p:sp>
    </p:spTree>
    <p:extLst>
      <p:ext uri="{BB962C8B-B14F-4D97-AF65-F5344CB8AC3E}">
        <p14:creationId xmlns:p14="http://schemas.microsoft.com/office/powerpoint/2010/main" val="1396106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After we play the Region 2 Coastal video 5 minutes before beginning at 10 AM, </a:t>
            </a:r>
            <a:r>
              <a:rPr lang="en-US" dirty="0" err="1" smtClean="0"/>
              <a:t>Aljandro</a:t>
            </a:r>
            <a:r>
              <a:rPr lang="en-US" dirty="0" smtClean="0"/>
              <a:t> to kick off the meeting and then ask Tim to welcome the group also.</a:t>
            </a:r>
          </a:p>
          <a:p>
            <a:endParaRPr lang="en-US" dirty="0" smtClean="0"/>
          </a:p>
          <a:p>
            <a:r>
              <a:rPr lang="en-US" b="1" dirty="0" smtClean="0"/>
              <a:t>Alejandro Presenting:</a:t>
            </a:r>
          </a:p>
          <a:p>
            <a:pPr marL="171450" indent="-171450">
              <a:buFontTx/>
              <a:buChar char="-"/>
            </a:pPr>
            <a:r>
              <a:rPr lang="en-US" dirty="0" smtClean="0"/>
              <a:t>This is a</a:t>
            </a:r>
            <a:r>
              <a:rPr lang="en-US" baseline="0" dirty="0" smtClean="0"/>
              <a:t> kickoff meeting to an advisory group</a:t>
            </a:r>
          </a:p>
          <a:p>
            <a:pPr marL="171450" indent="-171450">
              <a:buFontTx/>
              <a:buChar char="-"/>
            </a:pPr>
            <a:r>
              <a:rPr lang="en-US" baseline="0" dirty="0" smtClean="0"/>
              <a:t>Collaboration between FEMA and locals</a:t>
            </a:r>
          </a:p>
          <a:p>
            <a:pPr marL="171450" indent="-171450">
              <a:buFontTx/>
              <a:buChar char="-"/>
            </a:pPr>
            <a:r>
              <a:rPr lang="en-US" baseline="0" dirty="0" smtClean="0"/>
              <a:t>FEMA wants to know how the outreach is working and wants feedback from COAT members.</a:t>
            </a:r>
            <a:endParaRPr lang="en-US" dirty="0" smtClean="0"/>
          </a:p>
        </p:txBody>
      </p:sp>
      <p:sp>
        <p:nvSpPr>
          <p:cNvPr id="4" name="Slide Number Placeholder 3"/>
          <p:cNvSpPr>
            <a:spLocks noGrp="1"/>
          </p:cNvSpPr>
          <p:nvPr>
            <p:ph type="sldNum" sz="quarter" idx="5"/>
          </p:nvPr>
        </p:nvSpPr>
        <p:spPr/>
        <p:txBody>
          <a:bodyPr/>
          <a:lstStyle/>
          <a:p>
            <a:pPr>
              <a:defRPr/>
            </a:pPr>
            <a:fld id="{60E14119-8F64-42E8-A466-696FEB1479FD}"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b="1" dirty="0" smtClean="0"/>
              <a:t>Heidi Presenting</a:t>
            </a:r>
            <a:endParaRPr lang="en-US" dirty="0" smtClean="0"/>
          </a:p>
        </p:txBody>
      </p:sp>
      <p:sp>
        <p:nvSpPr>
          <p:cNvPr id="32772" name="Slide Number Placeholder 3"/>
          <p:cNvSpPr>
            <a:spLocks noGrp="1"/>
          </p:cNvSpPr>
          <p:nvPr>
            <p:ph type="sldNum" sz="quarter" idx="5"/>
          </p:nvPr>
        </p:nvSpPr>
        <p:spPr>
          <a:noFill/>
        </p:spPr>
        <p:txBody>
          <a:bodyPr/>
          <a:lstStyle/>
          <a:p>
            <a:fld id="{13F987BF-8728-41C8-B184-14192EEA34CC}"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Heidi Presenting</a:t>
            </a:r>
            <a:endParaRPr lang="en-US" dirty="0" smtClean="0"/>
          </a:p>
          <a:p>
            <a:pPr eaLnBrk="1" hangingPunct="1">
              <a:spcBef>
                <a:spcPct val="0"/>
              </a:spcBef>
            </a:pPr>
            <a:r>
              <a:rPr lang="en-US" dirty="0" smtClean="0"/>
              <a:t>Flood hazard area mapping pre-Risk MAP generated 3 main types of products that all familiar with the Flood Insurance Rate Map (FIRM) process have come to know and understand</a:t>
            </a:r>
          </a:p>
          <a:p>
            <a:pPr eaLnBrk="1" hangingPunct="1">
              <a:spcBef>
                <a:spcPct val="0"/>
              </a:spcBef>
              <a:buFontTx/>
              <a:buChar char="•"/>
            </a:pPr>
            <a:r>
              <a:rPr lang="en-US" dirty="0" smtClean="0"/>
              <a:t>Flood Insurance Rate Map (FIRM) Database</a:t>
            </a:r>
          </a:p>
          <a:p>
            <a:pPr eaLnBrk="1" hangingPunct="1">
              <a:spcBef>
                <a:spcPct val="0"/>
              </a:spcBef>
              <a:buFontTx/>
              <a:buChar char="•"/>
            </a:pPr>
            <a:r>
              <a:rPr lang="en-US" dirty="0" smtClean="0"/>
              <a:t>Flood Insurance Study (FIS) Report</a:t>
            </a:r>
          </a:p>
          <a:p>
            <a:pPr eaLnBrk="1" hangingPunct="1">
              <a:spcBef>
                <a:spcPct val="0"/>
              </a:spcBef>
              <a:buFontTx/>
              <a:buChar char="•"/>
            </a:pPr>
            <a:r>
              <a:rPr lang="en-US" dirty="0" smtClean="0"/>
              <a:t>Flood</a:t>
            </a:r>
            <a:r>
              <a:rPr lang="en-US" baseline="0" dirty="0" smtClean="0"/>
              <a:t> Insurance Rate Maps (</a:t>
            </a:r>
            <a:r>
              <a:rPr lang="en-US" dirty="0" smtClean="0"/>
              <a:t>FIRMs)</a:t>
            </a:r>
          </a:p>
          <a:p>
            <a:endParaRPr lang="en-US" dirty="0" smtClean="0"/>
          </a:p>
          <a:p>
            <a:r>
              <a:rPr lang="en-US" b="1" dirty="0" smtClean="0"/>
              <a:t>Risk MAP does not seek to replace the FIRM flagship products (FIRM DB, FIS report, and the map itself) </a:t>
            </a:r>
            <a:r>
              <a:rPr lang="en-US" dirty="0" smtClean="0"/>
              <a:t>– those will still be produced for each study.  However, we want to align our new datasets/products with an existing structure and follow the same general model.</a:t>
            </a:r>
          </a:p>
          <a:p>
            <a:endParaRPr lang="en-US" dirty="0" smtClean="0"/>
          </a:p>
        </p:txBody>
      </p:sp>
      <p:sp>
        <p:nvSpPr>
          <p:cNvPr id="4" name="Slide Number Placeholder 3"/>
          <p:cNvSpPr>
            <a:spLocks noGrp="1"/>
          </p:cNvSpPr>
          <p:nvPr>
            <p:ph type="sldNum" sz="quarter" idx="5"/>
          </p:nvPr>
        </p:nvSpPr>
        <p:spPr/>
        <p:txBody>
          <a:bodyPr/>
          <a:lstStyle/>
          <a:p>
            <a:pPr>
              <a:defRPr/>
            </a:pPr>
            <a:fld id="{0F46CCD3-0A61-4D41-B535-737E73716658}"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1" dirty="0" smtClean="0"/>
              <a:t>Heidi Presenting</a:t>
            </a:r>
            <a:endParaRPr lang="en-US" u="sng" dirty="0" smtClean="0"/>
          </a:p>
          <a:p>
            <a:pPr marL="171450" indent="-171450">
              <a:buFont typeface="Arial" pitchFamily="34" charset="0"/>
              <a:buChar char="•"/>
            </a:pPr>
            <a:r>
              <a:rPr lang="en-US" u="sng" dirty="0" smtClean="0"/>
              <a:t>Discovery</a:t>
            </a:r>
            <a:r>
              <a:rPr lang="en-US" u="sng" baseline="0" dirty="0" smtClean="0"/>
              <a:t> meeting </a:t>
            </a:r>
            <a:r>
              <a:rPr lang="en-US" baseline="0" dirty="0" smtClean="0"/>
              <a:t>is intended to gather information to determine whether a revised flood hazard area map is needed. It is intended to gather all information available from communities, such as additional topographic information, local flood studies, etc., and share this information with FEMA and their contractor or CTP (Cooperating Technical Partner) to include later on in the study, should it be decided the area needs a new hazard map.</a:t>
            </a:r>
          </a:p>
          <a:p>
            <a:pPr marL="171450" indent="-171450">
              <a:buFont typeface="Arial" pitchFamily="34" charset="0"/>
              <a:buChar char="•"/>
            </a:pPr>
            <a:r>
              <a:rPr lang="en-US" u="sng" baseline="0" dirty="0" smtClean="0"/>
              <a:t>Project kickoff </a:t>
            </a:r>
            <a:r>
              <a:rPr lang="en-US" baseline="0" dirty="0" smtClean="0"/>
              <a:t>occurs once it has been decided a revised flood hazard map is needed along with Risk MAP products.</a:t>
            </a:r>
          </a:p>
          <a:p>
            <a:pPr marL="171450" indent="-171450">
              <a:buFont typeface="Arial" pitchFamily="34" charset="0"/>
              <a:buChar char="•"/>
            </a:pPr>
            <a:r>
              <a:rPr lang="en-US" u="sng" baseline="0" dirty="0" smtClean="0"/>
              <a:t>Flood Study Review</a:t>
            </a:r>
            <a:r>
              <a:rPr lang="en-US" baseline="0" dirty="0" smtClean="0"/>
              <a:t> is the time it takes to conduct the study, run the flood models, and create a revised flood hazard map.</a:t>
            </a:r>
          </a:p>
          <a:p>
            <a:pPr marL="171450" indent="-171450">
              <a:buFont typeface="Arial" pitchFamily="34" charset="0"/>
              <a:buChar char="•"/>
            </a:pPr>
            <a:r>
              <a:rPr lang="en-US" u="sng" baseline="0" dirty="0" smtClean="0"/>
              <a:t>Resilience Meeting</a:t>
            </a:r>
            <a:r>
              <a:rPr lang="en-US" baseline="0" dirty="0" smtClean="0"/>
              <a:t> is part of Risk MAP and incorporates information on mitigation and resilience </a:t>
            </a:r>
            <a:r>
              <a:rPr lang="en-US" sz="1200" b="0" i="0" u="none" strike="noStrike" kern="1200" baseline="0" dirty="0" smtClean="0">
                <a:solidFill>
                  <a:schemeClr val="tx1"/>
                </a:solidFill>
                <a:latin typeface="+mn-lt"/>
                <a:ea typeface="+mn-ea"/>
                <a:cs typeface="+mn-cs"/>
              </a:rPr>
              <a:t>The Resilience Meeting is one of several watershed-wide meetings (and the second meeting required) that the project team has with community officials and other key stakeholders during a Risk MAP project. The purpose of the meeting is to continue to build local capacity for implementing priority mitigation activities within the watershed.</a:t>
            </a:r>
          </a:p>
          <a:p>
            <a:pPr marL="171450" indent="-171450">
              <a:buFont typeface="Arial" pitchFamily="34" charset="0"/>
              <a:buChar char="•"/>
            </a:pPr>
            <a:r>
              <a:rPr lang="en-US" u="sng" dirty="0" smtClean="0"/>
              <a:t>Final</a:t>
            </a:r>
            <a:r>
              <a:rPr lang="en-US" u="sng" baseline="0" dirty="0" smtClean="0"/>
              <a:t> </a:t>
            </a:r>
            <a:r>
              <a:rPr lang="en-US" u="sng" dirty="0" smtClean="0"/>
              <a:t>CCO Meeting</a:t>
            </a:r>
            <a:r>
              <a:rPr lang="en-US" dirty="0" smtClean="0"/>
              <a:t> stands for Consultation Coordination Officer meeting where the preliminary maps are introduced to the</a:t>
            </a:r>
            <a:r>
              <a:rPr lang="en-US" baseline="0" dirty="0" smtClean="0"/>
              <a:t> communities and the 90 day appeals period begins. </a:t>
            </a:r>
            <a:r>
              <a:rPr lang="en-US" sz="1200" b="0" i="0" u="none" strike="noStrike" kern="1200" baseline="0" dirty="0" smtClean="0">
                <a:solidFill>
                  <a:schemeClr val="tx1"/>
                </a:solidFill>
                <a:latin typeface="+mn-lt"/>
                <a:ea typeface="+mn-ea"/>
                <a:cs typeface="+mn-cs"/>
              </a:rPr>
              <a:t>CCO Meeting is a meeting held by the project team for the local officials in communities receiving new or updated regulatory products (FIRM and FIS report).</a:t>
            </a:r>
            <a:endParaRPr lang="en-US" dirty="0"/>
          </a:p>
        </p:txBody>
      </p:sp>
      <p:sp>
        <p:nvSpPr>
          <p:cNvPr id="4" name="Slide Number Placeholder 3"/>
          <p:cNvSpPr>
            <a:spLocks noGrp="1"/>
          </p:cNvSpPr>
          <p:nvPr>
            <p:ph type="sldNum" sz="quarter" idx="10"/>
          </p:nvPr>
        </p:nvSpPr>
        <p:spPr/>
        <p:txBody>
          <a:bodyPr/>
          <a:lstStyle/>
          <a:p>
            <a:pPr>
              <a:defRPr/>
            </a:pPr>
            <a:fld id="{AF784746-EE4D-44B3-94ED-DCF6A2E46587}" type="slidenum">
              <a:rPr lang="en-US" smtClean="0"/>
              <a:pPr>
                <a:defRPr/>
              </a:pPr>
              <a:t>12</a:t>
            </a:fld>
            <a:endParaRPr lang="en-US" dirty="0"/>
          </a:p>
        </p:txBody>
      </p:sp>
    </p:spTree>
    <p:extLst>
      <p:ext uri="{BB962C8B-B14F-4D97-AF65-F5344CB8AC3E}">
        <p14:creationId xmlns:p14="http://schemas.microsoft.com/office/powerpoint/2010/main" val="2834924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Alejandro Presenting</a:t>
            </a:r>
            <a:endParaRPr lang="en-US" b="1" dirty="0"/>
          </a:p>
        </p:txBody>
      </p:sp>
      <p:sp>
        <p:nvSpPr>
          <p:cNvPr id="4" name="Slide Number Placeholder 3"/>
          <p:cNvSpPr>
            <a:spLocks noGrp="1"/>
          </p:cNvSpPr>
          <p:nvPr>
            <p:ph type="sldNum" sz="quarter" idx="10"/>
          </p:nvPr>
        </p:nvSpPr>
        <p:spPr/>
        <p:txBody>
          <a:bodyPr/>
          <a:lstStyle/>
          <a:p>
            <a:pPr>
              <a:defRPr/>
            </a:pPr>
            <a:fld id="{AF784746-EE4D-44B3-94ED-DCF6A2E46587}" type="slidenum">
              <a:rPr lang="en-US" smtClean="0"/>
              <a:pPr>
                <a:defRPr/>
              </a:pPr>
              <a:t>13</a:t>
            </a:fld>
            <a:endParaRPr lang="en-US" dirty="0"/>
          </a:p>
        </p:txBody>
      </p:sp>
    </p:spTree>
    <p:extLst>
      <p:ext uri="{BB962C8B-B14F-4D97-AF65-F5344CB8AC3E}">
        <p14:creationId xmlns:p14="http://schemas.microsoft.com/office/powerpoint/2010/main" val="3031665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b="1" dirty="0" smtClean="0"/>
              <a:t>Alejandro Presenting</a:t>
            </a:r>
            <a:endParaRPr lang="en-US" b="1" dirty="0"/>
          </a:p>
        </p:txBody>
      </p:sp>
      <p:sp>
        <p:nvSpPr>
          <p:cNvPr id="51204" name="Slide Number Placeholder 3"/>
          <p:cNvSpPr>
            <a:spLocks noGrp="1"/>
          </p:cNvSpPr>
          <p:nvPr>
            <p:ph type="sldNum" sz="quarter" idx="5"/>
          </p:nvPr>
        </p:nvSpPr>
        <p:spPr>
          <a:noFill/>
        </p:spPr>
        <p:txBody>
          <a:bodyPr/>
          <a:lstStyle/>
          <a:p>
            <a:fld id="{D2D37760-B6A9-4B4F-A0F4-C9ADD7499890}" type="slidenum">
              <a:rPr lang="en-US" smtClean="0">
                <a:ea typeface="ＭＳ Ｐゴシック" pitchFamily="34" charset="-128"/>
              </a:rPr>
              <a:pPr/>
              <a:t>14</a:t>
            </a:fld>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Alejandro Presenting</a:t>
            </a:r>
            <a:endParaRPr lang="en-US" b="1" dirty="0"/>
          </a:p>
        </p:txBody>
      </p:sp>
      <p:sp>
        <p:nvSpPr>
          <p:cNvPr id="4" name="Slide Number Placeholder 3"/>
          <p:cNvSpPr>
            <a:spLocks noGrp="1"/>
          </p:cNvSpPr>
          <p:nvPr>
            <p:ph type="sldNum" sz="quarter" idx="10"/>
          </p:nvPr>
        </p:nvSpPr>
        <p:spPr/>
        <p:txBody>
          <a:bodyPr/>
          <a:lstStyle/>
          <a:p>
            <a:pPr>
              <a:defRPr/>
            </a:pPr>
            <a:fld id="{AF784746-EE4D-44B3-94ED-DCF6A2E46587}" type="slidenum">
              <a:rPr lang="en-US" smtClean="0"/>
              <a:pPr>
                <a:defRPr/>
              </a:pPr>
              <a:t>15</a:t>
            </a:fld>
            <a:endParaRPr lang="en-US" dirty="0"/>
          </a:p>
        </p:txBody>
      </p:sp>
    </p:spTree>
    <p:extLst>
      <p:ext uri="{BB962C8B-B14F-4D97-AF65-F5344CB8AC3E}">
        <p14:creationId xmlns:p14="http://schemas.microsoft.com/office/powerpoint/2010/main" val="959956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b="1" dirty="0" smtClean="0"/>
              <a:t>Alejandro Presenting</a:t>
            </a:r>
          </a:p>
          <a:p>
            <a:pPr>
              <a:buFontTx/>
              <a:buNone/>
            </a:pPr>
            <a:endParaRPr lang="en-US" b="1" dirty="0" smtClean="0">
              <a:ea typeface="ＭＳ Ｐゴシック" pitchFamily="34" charset="-128"/>
            </a:endParaRPr>
          </a:p>
          <a:p>
            <a:pPr>
              <a:buFontTx/>
              <a:buChar char="•"/>
            </a:pPr>
            <a:r>
              <a:rPr lang="en-US" dirty="0" smtClean="0">
                <a:ea typeface="ＭＳ Ｐゴシック" pitchFamily="34" charset="-128"/>
              </a:rPr>
              <a:t>Mention that Discovery does not lead to a study in every case.</a:t>
            </a:r>
          </a:p>
          <a:p>
            <a:pPr>
              <a:buFontTx/>
              <a:buChar char="•"/>
            </a:pPr>
            <a:r>
              <a:rPr lang="en-US" dirty="0" smtClean="0">
                <a:ea typeface="ＭＳ Ｐゴシック" pitchFamily="34" charset="-128"/>
              </a:rPr>
              <a:t>Discuss how the watershed is selected and what are the change indicators in the watershed that brought FEMA to this area for Discovery.</a:t>
            </a:r>
          </a:p>
          <a:p>
            <a:pPr lvl="1"/>
            <a:endParaRPr lang="en-US" dirty="0" smtClean="0">
              <a:ea typeface="ＭＳ Ｐゴシック" pitchFamily="34" charset="-128"/>
            </a:endParaRPr>
          </a:p>
        </p:txBody>
      </p:sp>
      <p:sp>
        <p:nvSpPr>
          <p:cNvPr id="51204" name="Slide Number Placeholder 3"/>
          <p:cNvSpPr>
            <a:spLocks noGrp="1"/>
          </p:cNvSpPr>
          <p:nvPr>
            <p:ph type="sldNum" sz="quarter" idx="5"/>
          </p:nvPr>
        </p:nvSpPr>
        <p:spPr>
          <a:noFill/>
        </p:spPr>
        <p:txBody>
          <a:bodyPr/>
          <a:lstStyle/>
          <a:p>
            <a:fld id="{E2E6B89C-4B3A-4B53-B275-B2CAE7F22539}" type="slidenum">
              <a:rPr lang="en-US" smtClean="0">
                <a:ea typeface="ＭＳ Ｐゴシック" pitchFamily="34" charset="-128"/>
              </a:rPr>
              <a:pPr/>
              <a:t>16</a:t>
            </a:fld>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z="1200" b="1" dirty="0" smtClean="0"/>
              <a:t>Alejandro Presenting</a:t>
            </a:r>
          </a:p>
          <a:p>
            <a:pPr eaLnBrk="1" hangingPunct="1"/>
            <a:endParaRPr lang="en-US" sz="1100" dirty="0" smtClean="0">
              <a:solidFill>
                <a:srgbClr val="5B5C5E"/>
              </a:solidFill>
              <a:ea typeface="ＭＳ Ｐゴシック" pitchFamily="34" charset="-128"/>
            </a:endParaRPr>
          </a:p>
          <a:p>
            <a:pPr eaLnBrk="1" hangingPunct="1"/>
            <a:r>
              <a:rPr lang="en-US" sz="1100" dirty="0" smtClean="0">
                <a:solidFill>
                  <a:srgbClr val="5B5C5E"/>
                </a:solidFill>
                <a:ea typeface="ＭＳ Ｐゴシック" pitchFamily="34" charset="-128"/>
              </a:rPr>
              <a:t>The goal of Discovery is to learn where flood hazards are, what risk they pose, and how communities addresses that risk</a:t>
            </a:r>
          </a:p>
          <a:p>
            <a:pPr lvl="1">
              <a:buFontTx/>
              <a:buChar char="•"/>
            </a:pPr>
            <a:r>
              <a:rPr lang="en-US" sz="1100" dirty="0" smtClean="0">
                <a:solidFill>
                  <a:srgbClr val="5B5C5E"/>
                </a:solidFill>
                <a:ea typeface="ＭＳ Ｐゴシック" pitchFamily="34" charset="-128"/>
              </a:rPr>
              <a:t>Review local flood hazards and risk </a:t>
            </a:r>
          </a:p>
          <a:p>
            <a:pPr lvl="1">
              <a:buFontTx/>
              <a:buChar char="•"/>
            </a:pPr>
            <a:r>
              <a:rPr lang="en-US" sz="1100" dirty="0" smtClean="0">
                <a:solidFill>
                  <a:srgbClr val="5B5C5E"/>
                </a:solidFill>
                <a:ea typeface="ＭＳ Ｐゴシック" pitchFamily="34" charset="-128"/>
              </a:rPr>
              <a:t>Understand local mitigation capabilities, hazard risk assessments, and current or future mitigation activities</a:t>
            </a:r>
          </a:p>
          <a:p>
            <a:pPr lvl="1">
              <a:buFontTx/>
              <a:buChar char="•"/>
            </a:pPr>
            <a:r>
              <a:rPr lang="en-US" sz="1100" dirty="0" smtClean="0">
                <a:solidFill>
                  <a:srgbClr val="5B5C5E"/>
                </a:solidFill>
                <a:ea typeface="ＭＳ Ｐゴシック" pitchFamily="34" charset="-128"/>
              </a:rPr>
              <a:t>Collect information about flooding history, development plans, daily operations, and </a:t>
            </a:r>
            <a:r>
              <a:rPr lang="en-US" sz="1100" dirty="0" err="1" smtClean="0">
                <a:solidFill>
                  <a:srgbClr val="5B5C5E"/>
                </a:solidFill>
                <a:ea typeface="ＭＳ Ｐゴシック" pitchFamily="34" charset="-128"/>
              </a:rPr>
              <a:t>stormwater</a:t>
            </a:r>
            <a:r>
              <a:rPr lang="en-US" sz="1100" dirty="0" smtClean="0">
                <a:solidFill>
                  <a:srgbClr val="5B5C5E"/>
                </a:solidFill>
                <a:ea typeface="ＭＳ Ｐゴシック" pitchFamily="34" charset="-128"/>
              </a:rPr>
              <a:t> and floodplain management activities</a:t>
            </a:r>
          </a:p>
          <a:p>
            <a:pPr lvl="1"/>
            <a:endParaRPr lang="en-US" sz="1100" dirty="0" smtClean="0">
              <a:solidFill>
                <a:srgbClr val="5B5C5E"/>
              </a:solidFill>
              <a:ea typeface="ＭＳ Ｐゴシック" pitchFamily="34" charset="-128"/>
            </a:endParaRPr>
          </a:p>
          <a:p>
            <a:r>
              <a:rPr lang="en-US" sz="1100" dirty="0" smtClean="0">
                <a:solidFill>
                  <a:srgbClr val="5B5C5E"/>
                </a:solidFill>
                <a:ea typeface="ＭＳ Ｐゴシック" pitchFamily="34" charset="-128"/>
              </a:rPr>
              <a:t>During Discovery, the goal is to identify where the following may help: </a:t>
            </a:r>
          </a:p>
          <a:p>
            <a:pPr lvl="1">
              <a:buFontTx/>
              <a:buChar char="•"/>
            </a:pPr>
            <a:r>
              <a:rPr lang="en-US" sz="1100" dirty="0" smtClean="0">
                <a:solidFill>
                  <a:srgbClr val="5B5C5E"/>
                </a:solidFill>
                <a:ea typeface="ＭＳ Ｐゴシック" pitchFamily="34" charset="-128"/>
              </a:rPr>
              <a:t>New or updated flood hazard information based on engineering studies</a:t>
            </a:r>
          </a:p>
          <a:p>
            <a:pPr lvl="1">
              <a:buFontTx/>
              <a:buChar char="•"/>
            </a:pPr>
            <a:r>
              <a:rPr lang="en-US" sz="1100" dirty="0" smtClean="0">
                <a:solidFill>
                  <a:srgbClr val="5B5C5E"/>
                </a:solidFill>
                <a:ea typeface="ＭＳ Ｐゴシック" pitchFamily="34" charset="-128"/>
              </a:rPr>
              <a:t>Additional flood risk assessments</a:t>
            </a:r>
          </a:p>
          <a:p>
            <a:pPr lvl="1">
              <a:buFontTx/>
              <a:buChar char="•"/>
            </a:pPr>
            <a:r>
              <a:rPr lang="en-US" sz="1100" dirty="0" smtClean="0">
                <a:solidFill>
                  <a:srgbClr val="5B5C5E"/>
                </a:solidFill>
                <a:ea typeface="ＭＳ Ｐゴシック" pitchFamily="34" charset="-128"/>
              </a:rPr>
              <a:t>Hazard mitigation planning technical assistance</a:t>
            </a:r>
            <a:endParaRPr lang="en-US" sz="1100" dirty="0" smtClean="0">
              <a:ea typeface="ＭＳ Ｐゴシック" pitchFamily="34" charset="-128"/>
            </a:endParaRPr>
          </a:p>
        </p:txBody>
      </p:sp>
      <p:sp>
        <p:nvSpPr>
          <p:cNvPr id="54276" name="Slide Number Placeholder 3"/>
          <p:cNvSpPr>
            <a:spLocks noGrp="1"/>
          </p:cNvSpPr>
          <p:nvPr>
            <p:ph type="sldNum" sz="quarter" idx="5"/>
          </p:nvPr>
        </p:nvSpPr>
        <p:spPr>
          <a:noFill/>
        </p:spPr>
        <p:txBody>
          <a:bodyPr/>
          <a:lstStyle/>
          <a:p>
            <a:fld id="{02E44A21-35AD-477F-8639-0F597AEAD980}" type="slidenum">
              <a:rPr lang="en-US" smtClean="0">
                <a:ea typeface="ＭＳ Ｐゴシック" pitchFamily="34" charset="-128"/>
              </a:rPr>
              <a:pPr/>
              <a:t>17</a:t>
            </a:fld>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b="1" dirty="0" smtClean="0"/>
              <a:t>Alejandro Presenting</a:t>
            </a:r>
            <a:endParaRPr lang="en-US" b="1" dirty="0"/>
          </a:p>
        </p:txBody>
      </p:sp>
      <p:sp>
        <p:nvSpPr>
          <p:cNvPr id="54276" name="Slide Number Placeholder 3"/>
          <p:cNvSpPr>
            <a:spLocks noGrp="1"/>
          </p:cNvSpPr>
          <p:nvPr>
            <p:ph type="sldNum" sz="quarter" idx="5"/>
          </p:nvPr>
        </p:nvSpPr>
        <p:spPr>
          <a:noFill/>
        </p:spPr>
        <p:txBody>
          <a:bodyPr/>
          <a:lstStyle/>
          <a:p>
            <a:fld id="{02E44A21-35AD-477F-8639-0F597AEAD980}" type="slidenum">
              <a:rPr lang="en-US" smtClean="0">
                <a:ea typeface="ＭＳ Ｐゴシック" pitchFamily="34" charset="-128"/>
              </a:rPr>
              <a:pPr/>
              <a:t>18</a:t>
            </a:fld>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b="1" dirty="0" smtClean="0"/>
              <a:t>Alejandro Presenting</a:t>
            </a:r>
          </a:p>
          <a:p>
            <a:endParaRPr lang="en-US" dirty="0" smtClean="0"/>
          </a:p>
          <a:p>
            <a:r>
              <a:rPr lang="en-US" dirty="0" smtClean="0"/>
              <a:t>The points</a:t>
            </a:r>
            <a:r>
              <a:rPr lang="en-US" baseline="0" dirty="0" smtClean="0"/>
              <a:t> on this slide are what would be discussed during the Discovery meetings</a:t>
            </a:r>
            <a:endParaRPr lang="en-US" dirty="0" smtClean="0"/>
          </a:p>
        </p:txBody>
      </p:sp>
      <p:sp>
        <p:nvSpPr>
          <p:cNvPr id="33796" name="Slide Number Placeholder 3"/>
          <p:cNvSpPr>
            <a:spLocks noGrp="1"/>
          </p:cNvSpPr>
          <p:nvPr>
            <p:ph type="sldNum" sz="quarter" idx="5"/>
          </p:nvPr>
        </p:nvSpPr>
        <p:spPr>
          <a:noFill/>
        </p:spPr>
        <p:txBody>
          <a:bodyPr/>
          <a:lstStyle/>
          <a:p>
            <a:fld id="{2308A3D2-D058-45E7-B6E9-F8EFE227600C}"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Heidi to Take Roll: </a:t>
            </a:r>
            <a:r>
              <a:rPr lang="en-US" dirty="0" smtClean="0"/>
              <a:t>ask who is on the phone and then check off list of sign</a:t>
            </a:r>
            <a:r>
              <a:rPr lang="en-US" baseline="0" dirty="0" smtClean="0"/>
              <a:t> in sheet of people in the room and ask if anyone has not yet signed in.</a:t>
            </a:r>
            <a:endParaRPr lang="en-US" dirty="0"/>
          </a:p>
        </p:txBody>
      </p:sp>
      <p:sp>
        <p:nvSpPr>
          <p:cNvPr id="4" name="Slide Number Placeholder 3"/>
          <p:cNvSpPr>
            <a:spLocks noGrp="1"/>
          </p:cNvSpPr>
          <p:nvPr>
            <p:ph type="sldNum" sz="quarter" idx="10"/>
          </p:nvPr>
        </p:nvSpPr>
        <p:spPr/>
        <p:txBody>
          <a:bodyPr/>
          <a:lstStyle/>
          <a:p>
            <a:pPr>
              <a:defRPr/>
            </a:pPr>
            <a:fld id="{AF784746-EE4D-44B3-94ED-DCF6A2E46587}" type="slidenum">
              <a:rPr lang="en-US" smtClean="0"/>
              <a:pPr>
                <a:defRPr/>
              </a:pPr>
              <a:t>2</a:t>
            </a:fld>
            <a:endParaRPr lang="en-US" dirty="0"/>
          </a:p>
        </p:txBody>
      </p:sp>
    </p:spTree>
    <p:extLst>
      <p:ext uri="{BB962C8B-B14F-4D97-AF65-F5344CB8AC3E}">
        <p14:creationId xmlns:p14="http://schemas.microsoft.com/office/powerpoint/2010/main" val="558921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Iris Presenting</a:t>
            </a:r>
            <a:endParaRPr lang="en-US" b="1" dirty="0"/>
          </a:p>
        </p:txBody>
      </p:sp>
      <p:sp>
        <p:nvSpPr>
          <p:cNvPr id="4" name="Slide Number Placeholder 3"/>
          <p:cNvSpPr>
            <a:spLocks noGrp="1"/>
          </p:cNvSpPr>
          <p:nvPr>
            <p:ph type="sldNum" sz="quarter" idx="10"/>
          </p:nvPr>
        </p:nvSpPr>
        <p:spPr/>
        <p:txBody>
          <a:bodyPr/>
          <a:lstStyle/>
          <a:p>
            <a:pPr>
              <a:defRPr/>
            </a:pPr>
            <a:fld id="{AF784746-EE4D-44B3-94ED-DCF6A2E46587}" type="slidenum">
              <a:rPr lang="en-US" smtClean="0"/>
              <a:pPr>
                <a:defRPr/>
              </a:pPr>
              <a:t>20</a:t>
            </a:fld>
            <a:endParaRPr lang="en-US" dirty="0"/>
          </a:p>
        </p:txBody>
      </p:sp>
    </p:spTree>
    <p:extLst>
      <p:ext uri="{BB962C8B-B14F-4D97-AF65-F5344CB8AC3E}">
        <p14:creationId xmlns:p14="http://schemas.microsoft.com/office/powerpoint/2010/main" val="3892790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8A65496-0314-4CE7-9402-BE2869E907C5}" type="slidenum">
              <a:rPr lang="en-US" smtClean="0"/>
              <a:pPr/>
              <a:t>21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b="1" dirty="0" smtClean="0"/>
              <a:t>Iris Presenting</a:t>
            </a:r>
            <a:endParaRPr lang="en-US" b="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Iris Presenting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RAMPP is the contractor</a:t>
            </a:r>
            <a:r>
              <a:rPr lang="en-US" sz="1200" baseline="0" dirty="0" smtClean="0"/>
              <a:t> assisting in this effort. Stands for Risk Analysis, Mapping, and Planning Partners.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Puerto Rico needs a method for determining their risks from hurricanes and floods for </a:t>
            </a:r>
            <a:r>
              <a:rPr lang="en-US" sz="1200" b="0" dirty="0" smtClean="0">
                <a:solidFill>
                  <a:schemeClr val="accent4"/>
                </a:solidFill>
              </a:rPr>
              <a:t>mitigation planning</a:t>
            </a:r>
            <a:r>
              <a:rPr lang="en-US" sz="1200" dirty="0" smtClean="0"/>
              <a:t>.  </a:t>
            </a:r>
          </a:p>
          <a:p>
            <a:endParaRPr lang="en-US" dirty="0" smtClean="0"/>
          </a:p>
          <a:p>
            <a:r>
              <a:rPr lang="en-US" dirty="0" smtClean="0"/>
              <a:t>Training will (among other things) allow the PRPB to perform Average Annualized</a:t>
            </a:r>
            <a:r>
              <a:rPr lang="en-US" baseline="0" dirty="0" smtClean="0"/>
              <a:t> Loss </a:t>
            </a:r>
            <a:r>
              <a:rPr lang="en-US" dirty="0" smtClean="0"/>
              <a:t>analysis which will inform</a:t>
            </a:r>
            <a:r>
              <a:rPr lang="en-US" baseline="0" dirty="0" smtClean="0"/>
              <a:t> the Discovery process.</a:t>
            </a:r>
            <a:endParaRPr lang="en-US" dirty="0"/>
          </a:p>
        </p:txBody>
      </p:sp>
      <p:sp>
        <p:nvSpPr>
          <p:cNvPr id="4" name="Slide Number Placeholder 3"/>
          <p:cNvSpPr>
            <a:spLocks noGrp="1"/>
          </p:cNvSpPr>
          <p:nvPr>
            <p:ph type="sldNum" sz="quarter" idx="10"/>
          </p:nvPr>
        </p:nvSpPr>
        <p:spPr/>
        <p:txBody>
          <a:bodyPr/>
          <a:lstStyle/>
          <a:p>
            <a:pPr>
              <a:defRPr/>
            </a:pPr>
            <a:fld id="{AF784746-EE4D-44B3-94ED-DCF6A2E46587}"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Iris Presenting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The United States and Puerto Rico is divided and sub-divided into successively smaller hydrologic units which are classified into four levels: regions, sub-regions, accounting units, and cataloging units. The hydrologic units are arranged or </a:t>
            </a:r>
            <a:r>
              <a:rPr lang="en-US" dirty="0" err="1" smtClean="0">
                <a:effectLst/>
              </a:rPr>
              <a:t>nexted</a:t>
            </a:r>
            <a:r>
              <a:rPr lang="en-US" dirty="0" smtClean="0">
                <a:effectLst/>
              </a:rPr>
              <a:t> within each other, from the smallest (cataloging units) to the largest (regions). Each hydrologic unit is identified by a unique hydrologic unit code (HUC) consisting of two to eight digits based on the four levels of classification in the hydrologic unit system.</a:t>
            </a:r>
          </a:p>
          <a:p>
            <a:endParaRPr lang="en-US" dirty="0" smtClean="0"/>
          </a:p>
          <a:p>
            <a:r>
              <a:rPr lang="en-US" dirty="0" smtClean="0"/>
              <a:t>Updated</a:t>
            </a:r>
            <a:r>
              <a:rPr lang="en-US" baseline="0" dirty="0" smtClean="0"/>
              <a:t> data inventories for the 3 </a:t>
            </a:r>
            <a:r>
              <a:rPr lang="en-US" baseline="0" dirty="0" err="1" smtClean="0"/>
              <a:t>municipios</a:t>
            </a:r>
            <a:r>
              <a:rPr lang="en-US" baseline="0" dirty="0" smtClean="0"/>
              <a:t> highlighted.</a:t>
            </a:r>
          </a:p>
          <a:p>
            <a:endParaRPr lang="en-US" baseline="0" dirty="0" smtClean="0"/>
          </a:p>
          <a:p>
            <a:r>
              <a:rPr lang="en-US" baseline="0" dirty="0" smtClean="0"/>
              <a:t>PR Planning Board to perform AAL loss analysis for the HUC 8 area shown.</a:t>
            </a:r>
            <a:endParaRPr lang="en-US" dirty="0"/>
          </a:p>
        </p:txBody>
      </p:sp>
      <p:sp>
        <p:nvSpPr>
          <p:cNvPr id="4" name="Slide Number Placeholder 3"/>
          <p:cNvSpPr>
            <a:spLocks noGrp="1"/>
          </p:cNvSpPr>
          <p:nvPr>
            <p:ph type="sldNum" sz="quarter" idx="10"/>
          </p:nvPr>
        </p:nvSpPr>
        <p:spPr/>
        <p:txBody>
          <a:bodyPr/>
          <a:lstStyle/>
          <a:p>
            <a:pPr>
              <a:defRPr/>
            </a:pPr>
            <a:fld id="{AF784746-EE4D-44B3-94ED-DCF6A2E46587}"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Iris Presenting</a:t>
            </a:r>
          </a:p>
          <a:p>
            <a:endParaRPr lang="en-US" dirty="0"/>
          </a:p>
        </p:txBody>
      </p:sp>
      <p:sp>
        <p:nvSpPr>
          <p:cNvPr id="4" name="Slide Number Placeholder 3"/>
          <p:cNvSpPr>
            <a:spLocks noGrp="1"/>
          </p:cNvSpPr>
          <p:nvPr>
            <p:ph type="sldNum" sz="quarter" idx="10"/>
          </p:nvPr>
        </p:nvSpPr>
        <p:spPr/>
        <p:txBody>
          <a:bodyPr/>
          <a:lstStyle/>
          <a:p>
            <a:pPr>
              <a:defRPr/>
            </a:pPr>
            <a:fld id="{AF784746-EE4D-44B3-94ED-DCF6A2E46587}" type="slidenum">
              <a:rPr lang="en-US" smtClean="0"/>
              <a:pPr>
                <a:defRPr/>
              </a:pPr>
              <a:t>24</a:t>
            </a:fld>
            <a:endParaRPr lang="en-US" dirty="0"/>
          </a:p>
        </p:txBody>
      </p:sp>
    </p:spTree>
    <p:extLst>
      <p:ext uri="{BB962C8B-B14F-4D97-AF65-F5344CB8AC3E}">
        <p14:creationId xmlns:p14="http://schemas.microsoft.com/office/powerpoint/2010/main" val="2325528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Iris Presenting</a:t>
            </a:r>
          </a:p>
          <a:p>
            <a:endParaRPr lang="en-US" dirty="0"/>
          </a:p>
        </p:txBody>
      </p:sp>
      <p:sp>
        <p:nvSpPr>
          <p:cNvPr id="4" name="Slide Number Placeholder 3"/>
          <p:cNvSpPr>
            <a:spLocks noGrp="1"/>
          </p:cNvSpPr>
          <p:nvPr>
            <p:ph type="sldNum" sz="quarter" idx="10"/>
          </p:nvPr>
        </p:nvSpPr>
        <p:spPr/>
        <p:txBody>
          <a:bodyPr/>
          <a:lstStyle/>
          <a:p>
            <a:pPr>
              <a:defRPr/>
            </a:pPr>
            <a:fld id="{AF784746-EE4D-44B3-94ED-DCF6A2E46587}" type="slidenum">
              <a:rPr lang="en-US" smtClean="0"/>
              <a:pPr>
                <a:defRPr/>
              </a:pPr>
              <a:t>25</a:t>
            </a:fld>
            <a:endParaRPr lang="en-US" dirty="0"/>
          </a:p>
        </p:txBody>
      </p:sp>
    </p:spTree>
    <p:extLst>
      <p:ext uri="{BB962C8B-B14F-4D97-AF65-F5344CB8AC3E}">
        <p14:creationId xmlns:p14="http://schemas.microsoft.com/office/powerpoint/2010/main" val="1412166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Iris Presenting</a:t>
            </a:r>
          </a:p>
          <a:p>
            <a:endParaRPr lang="en-US" dirty="0"/>
          </a:p>
        </p:txBody>
      </p:sp>
      <p:sp>
        <p:nvSpPr>
          <p:cNvPr id="4" name="Slide Number Placeholder 3"/>
          <p:cNvSpPr>
            <a:spLocks noGrp="1"/>
          </p:cNvSpPr>
          <p:nvPr>
            <p:ph type="sldNum" sz="quarter" idx="10"/>
          </p:nvPr>
        </p:nvSpPr>
        <p:spPr/>
        <p:txBody>
          <a:bodyPr/>
          <a:lstStyle/>
          <a:p>
            <a:pPr>
              <a:defRPr/>
            </a:pPr>
            <a:fld id="{AF784746-EE4D-44B3-94ED-DCF6A2E46587}" type="slidenum">
              <a:rPr lang="en-US" smtClean="0"/>
              <a:pPr>
                <a:defRPr/>
              </a:pPr>
              <a:t>26</a:t>
            </a:fld>
            <a:endParaRPr lang="en-US" dirty="0"/>
          </a:p>
        </p:txBody>
      </p:sp>
    </p:spTree>
    <p:extLst>
      <p:ext uri="{BB962C8B-B14F-4D97-AF65-F5344CB8AC3E}">
        <p14:creationId xmlns:p14="http://schemas.microsoft.com/office/powerpoint/2010/main" val="3496706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Iris Presenting</a:t>
            </a:r>
          </a:p>
          <a:p>
            <a:endParaRPr lang="en-US" dirty="0"/>
          </a:p>
        </p:txBody>
      </p:sp>
      <p:sp>
        <p:nvSpPr>
          <p:cNvPr id="4" name="Slide Number Placeholder 3"/>
          <p:cNvSpPr>
            <a:spLocks noGrp="1"/>
          </p:cNvSpPr>
          <p:nvPr>
            <p:ph type="sldNum" sz="quarter" idx="10"/>
          </p:nvPr>
        </p:nvSpPr>
        <p:spPr/>
        <p:txBody>
          <a:bodyPr/>
          <a:lstStyle/>
          <a:p>
            <a:pPr>
              <a:defRPr/>
            </a:pPr>
            <a:fld id="{AF784746-EE4D-44B3-94ED-DCF6A2E46587}" type="slidenum">
              <a:rPr lang="en-US" smtClean="0"/>
              <a:pPr>
                <a:defRPr/>
              </a:pPr>
              <a:t>27</a:t>
            </a:fld>
            <a:endParaRPr lang="en-US" dirty="0"/>
          </a:p>
        </p:txBody>
      </p:sp>
    </p:spTree>
    <p:extLst>
      <p:ext uri="{BB962C8B-B14F-4D97-AF65-F5344CB8AC3E}">
        <p14:creationId xmlns:p14="http://schemas.microsoft.com/office/powerpoint/2010/main" val="3324399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Iris Presenting</a:t>
            </a:r>
          </a:p>
          <a:p>
            <a:endParaRPr lang="en-US" dirty="0"/>
          </a:p>
        </p:txBody>
      </p:sp>
      <p:sp>
        <p:nvSpPr>
          <p:cNvPr id="4" name="Slide Number Placeholder 3"/>
          <p:cNvSpPr>
            <a:spLocks noGrp="1"/>
          </p:cNvSpPr>
          <p:nvPr>
            <p:ph type="sldNum" sz="quarter" idx="10"/>
          </p:nvPr>
        </p:nvSpPr>
        <p:spPr/>
        <p:txBody>
          <a:bodyPr/>
          <a:lstStyle/>
          <a:p>
            <a:pPr>
              <a:defRPr/>
            </a:pPr>
            <a:fld id="{AF784746-EE4D-44B3-94ED-DCF6A2E46587}" type="slidenum">
              <a:rPr lang="en-US" smtClean="0"/>
              <a:pPr>
                <a:defRPr/>
              </a:pPr>
              <a:t>28</a:t>
            </a:fld>
            <a:endParaRPr lang="en-US" dirty="0"/>
          </a:p>
        </p:txBody>
      </p:sp>
    </p:spTree>
    <p:extLst>
      <p:ext uri="{BB962C8B-B14F-4D97-AF65-F5344CB8AC3E}">
        <p14:creationId xmlns:p14="http://schemas.microsoft.com/office/powerpoint/2010/main" val="1455275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Alejandro Presenting</a:t>
            </a:r>
            <a:endParaRPr lang="en-US" dirty="0"/>
          </a:p>
        </p:txBody>
      </p:sp>
      <p:sp>
        <p:nvSpPr>
          <p:cNvPr id="4" name="Slide Number Placeholder 3"/>
          <p:cNvSpPr>
            <a:spLocks noGrp="1"/>
          </p:cNvSpPr>
          <p:nvPr>
            <p:ph type="sldNum" sz="quarter" idx="10"/>
          </p:nvPr>
        </p:nvSpPr>
        <p:spPr/>
        <p:txBody>
          <a:bodyPr/>
          <a:lstStyle/>
          <a:p>
            <a:pPr>
              <a:defRPr/>
            </a:pPr>
            <a:fld id="{AF784746-EE4D-44B3-94ED-DCF6A2E46587}" type="slidenum">
              <a:rPr lang="en-US" smtClean="0"/>
              <a:pPr>
                <a:defRPr/>
              </a:pPr>
              <a:t>29</a:t>
            </a:fld>
            <a:endParaRPr lang="en-US" dirty="0"/>
          </a:p>
        </p:txBody>
      </p:sp>
    </p:spTree>
    <p:extLst>
      <p:ext uri="{BB962C8B-B14F-4D97-AF65-F5344CB8AC3E}">
        <p14:creationId xmlns:p14="http://schemas.microsoft.com/office/powerpoint/2010/main" val="1871118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Heidi Presenting</a:t>
            </a:r>
            <a:endParaRPr lang="en-US" b="1" dirty="0"/>
          </a:p>
        </p:txBody>
      </p:sp>
      <p:sp>
        <p:nvSpPr>
          <p:cNvPr id="4" name="Slide Number Placeholder 3"/>
          <p:cNvSpPr>
            <a:spLocks noGrp="1"/>
          </p:cNvSpPr>
          <p:nvPr>
            <p:ph type="sldNum" sz="quarter" idx="10"/>
          </p:nvPr>
        </p:nvSpPr>
        <p:spPr/>
        <p:txBody>
          <a:bodyPr/>
          <a:lstStyle/>
          <a:p>
            <a:pPr>
              <a:defRPr/>
            </a:pPr>
            <a:fld id="{AF784746-EE4D-44B3-94ED-DCF6A2E46587}" type="slidenum">
              <a:rPr lang="en-US" smtClean="0"/>
              <a:pPr>
                <a:defRPr/>
              </a:pPr>
              <a:t>3</a:t>
            </a:fld>
            <a:endParaRPr lang="en-US" dirty="0"/>
          </a:p>
        </p:txBody>
      </p:sp>
    </p:spTree>
    <p:extLst>
      <p:ext uri="{BB962C8B-B14F-4D97-AF65-F5344CB8AC3E}">
        <p14:creationId xmlns:p14="http://schemas.microsoft.com/office/powerpoint/2010/main" val="1109093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Alejandro Presenting</a:t>
            </a:r>
            <a:endParaRPr lang="en-US" dirty="0"/>
          </a:p>
        </p:txBody>
      </p:sp>
      <p:sp>
        <p:nvSpPr>
          <p:cNvPr id="4" name="Slide Number Placeholder 3"/>
          <p:cNvSpPr>
            <a:spLocks noGrp="1"/>
          </p:cNvSpPr>
          <p:nvPr>
            <p:ph type="sldNum" sz="quarter" idx="10"/>
          </p:nvPr>
        </p:nvSpPr>
        <p:spPr/>
        <p:txBody>
          <a:bodyPr/>
          <a:lstStyle/>
          <a:p>
            <a:pPr>
              <a:defRPr/>
            </a:pPr>
            <a:fld id="{AF784746-EE4D-44B3-94ED-DCF6A2E46587}" type="slidenum">
              <a:rPr lang="en-US" smtClean="0"/>
              <a:pPr>
                <a:defRPr/>
              </a:pPr>
              <a:t>30</a:t>
            </a:fld>
            <a:endParaRPr lang="en-US" dirty="0"/>
          </a:p>
        </p:txBody>
      </p:sp>
    </p:spTree>
    <p:extLst>
      <p:ext uri="{BB962C8B-B14F-4D97-AF65-F5344CB8AC3E}">
        <p14:creationId xmlns:p14="http://schemas.microsoft.com/office/powerpoint/2010/main" val="320155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Alejandro Presenting</a:t>
            </a:r>
            <a:endParaRPr lang="en-US" dirty="0"/>
          </a:p>
        </p:txBody>
      </p:sp>
      <p:sp>
        <p:nvSpPr>
          <p:cNvPr id="4" name="Slide Number Placeholder 3"/>
          <p:cNvSpPr>
            <a:spLocks noGrp="1"/>
          </p:cNvSpPr>
          <p:nvPr>
            <p:ph type="sldNum" sz="quarter" idx="10"/>
          </p:nvPr>
        </p:nvSpPr>
        <p:spPr/>
        <p:txBody>
          <a:bodyPr/>
          <a:lstStyle/>
          <a:p>
            <a:pPr>
              <a:defRPr/>
            </a:pPr>
            <a:fld id="{AF784746-EE4D-44B3-94ED-DCF6A2E46587}" type="slidenum">
              <a:rPr lang="en-US" smtClean="0"/>
              <a:pPr>
                <a:defRPr/>
              </a:pPr>
              <a:t>31</a:t>
            </a:fld>
            <a:endParaRPr lang="en-US" dirty="0"/>
          </a:p>
        </p:txBody>
      </p:sp>
    </p:spTree>
    <p:extLst>
      <p:ext uri="{BB962C8B-B14F-4D97-AF65-F5344CB8AC3E}">
        <p14:creationId xmlns:p14="http://schemas.microsoft.com/office/powerpoint/2010/main" val="950594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Alejandro Presenting</a:t>
            </a:r>
            <a:endParaRPr lang="en-US" b="1" dirty="0"/>
          </a:p>
        </p:txBody>
      </p:sp>
      <p:sp>
        <p:nvSpPr>
          <p:cNvPr id="4" name="Slide Number Placeholder 3"/>
          <p:cNvSpPr>
            <a:spLocks noGrp="1"/>
          </p:cNvSpPr>
          <p:nvPr>
            <p:ph type="sldNum" sz="quarter" idx="10"/>
          </p:nvPr>
        </p:nvSpPr>
        <p:spPr/>
        <p:txBody>
          <a:bodyPr/>
          <a:lstStyle/>
          <a:p>
            <a:pPr>
              <a:defRPr/>
            </a:pPr>
            <a:fld id="{AF784746-EE4D-44B3-94ED-DCF6A2E46587}"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All</a:t>
            </a:r>
            <a:r>
              <a:rPr lang="en-US" b="1" baseline="0" dirty="0" smtClean="0"/>
              <a:t> Presenters and others on the internal FEMA/RAMPP team  to Participate in Answering Questions</a:t>
            </a:r>
            <a:endParaRPr lang="en-US" b="1" dirty="0"/>
          </a:p>
        </p:txBody>
      </p:sp>
      <p:sp>
        <p:nvSpPr>
          <p:cNvPr id="4" name="Slide Number Placeholder 3"/>
          <p:cNvSpPr>
            <a:spLocks noGrp="1"/>
          </p:cNvSpPr>
          <p:nvPr>
            <p:ph type="sldNum" sz="quarter" idx="10"/>
          </p:nvPr>
        </p:nvSpPr>
        <p:spPr/>
        <p:txBody>
          <a:bodyPr/>
          <a:lstStyle/>
          <a:p>
            <a:pPr>
              <a:defRPr/>
            </a:pPr>
            <a:fld id="{AF784746-EE4D-44B3-94ED-DCF6A2E46587}" type="slidenum">
              <a:rPr lang="en-US" smtClean="0"/>
              <a:pPr>
                <a:defRPr/>
              </a:pPr>
              <a:t>33</a:t>
            </a:fld>
            <a:endParaRPr lang="en-US" dirty="0"/>
          </a:p>
        </p:txBody>
      </p:sp>
    </p:spTree>
    <p:extLst>
      <p:ext uri="{BB962C8B-B14F-4D97-AF65-F5344CB8AC3E}">
        <p14:creationId xmlns:p14="http://schemas.microsoft.com/office/powerpoint/2010/main" val="3412629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US" b="1" dirty="0" smtClean="0"/>
              <a:t>Heidi Presenting</a:t>
            </a:r>
          </a:p>
        </p:txBody>
      </p:sp>
      <p:sp>
        <p:nvSpPr>
          <p:cNvPr id="4" name="Slide Number Placeholder 3"/>
          <p:cNvSpPr>
            <a:spLocks noGrp="1"/>
          </p:cNvSpPr>
          <p:nvPr>
            <p:ph type="sldNum" sz="quarter" idx="10"/>
          </p:nvPr>
        </p:nvSpPr>
        <p:spPr/>
        <p:txBody>
          <a:bodyPr/>
          <a:lstStyle/>
          <a:p>
            <a:fld id="{E968E1EA-16B0-4DD3-B537-F5CA3DF23BAB}" type="slidenum">
              <a:rPr lang="en-US" smtClean="0"/>
              <a:pPr/>
              <a:t>4</a:t>
            </a:fld>
            <a:endParaRPr lang="en-US" dirty="0"/>
          </a:p>
        </p:txBody>
      </p:sp>
    </p:spTree>
    <p:extLst>
      <p:ext uri="{BB962C8B-B14F-4D97-AF65-F5344CB8AC3E}">
        <p14:creationId xmlns:p14="http://schemas.microsoft.com/office/powerpoint/2010/main" val="2449345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US" b="1" dirty="0" smtClean="0"/>
              <a:t>Heidi Presenting</a:t>
            </a:r>
          </a:p>
        </p:txBody>
      </p:sp>
      <p:sp>
        <p:nvSpPr>
          <p:cNvPr id="4" name="Slide Number Placeholder 3"/>
          <p:cNvSpPr>
            <a:spLocks noGrp="1"/>
          </p:cNvSpPr>
          <p:nvPr>
            <p:ph type="sldNum" sz="quarter" idx="10"/>
          </p:nvPr>
        </p:nvSpPr>
        <p:spPr/>
        <p:txBody>
          <a:bodyPr/>
          <a:lstStyle/>
          <a:p>
            <a:fld id="{E968E1EA-16B0-4DD3-B537-F5CA3DF23BAB}" type="slidenum">
              <a:rPr lang="en-US" smtClean="0"/>
              <a:pPr/>
              <a:t>5</a:t>
            </a:fld>
            <a:endParaRPr lang="en-US" dirty="0"/>
          </a:p>
        </p:txBody>
      </p:sp>
    </p:spTree>
    <p:extLst>
      <p:ext uri="{BB962C8B-B14F-4D97-AF65-F5344CB8AC3E}">
        <p14:creationId xmlns:p14="http://schemas.microsoft.com/office/powerpoint/2010/main" val="2449345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US" b="1" dirty="0" smtClean="0"/>
              <a:t>Heidi Presenting</a:t>
            </a:r>
          </a:p>
        </p:txBody>
      </p:sp>
      <p:sp>
        <p:nvSpPr>
          <p:cNvPr id="4" name="Slide Number Placeholder 3"/>
          <p:cNvSpPr>
            <a:spLocks noGrp="1"/>
          </p:cNvSpPr>
          <p:nvPr>
            <p:ph type="sldNum" sz="quarter" idx="10"/>
          </p:nvPr>
        </p:nvSpPr>
        <p:spPr/>
        <p:txBody>
          <a:bodyPr/>
          <a:lstStyle/>
          <a:p>
            <a:fld id="{E968E1EA-16B0-4DD3-B537-F5CA3DF23BAB}" type="slidenum">
              <a:rPr lang="en-US" smtClean="0"/>
              <a:pPr/>
              <a:t>6</a:t>
            </a:fld>
            <a:endParaRPr lang="en-US" dirty="0"/>
          </a:p>
        </p:txBody>
      </p:sp>
    </p:spTree>
    <p:extLst>
      <p:ext uri="{BB962C8B-B14F-4D97-AF65-F5344CB8AC3E}">
        <p14:creationId xmlns:p14="http://schemas.microsoft.com/office/powerpoint/2010/main" val="2449345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smtClean="0"/>
              <a:t>Heidi Presenting</a:t>
            </a:r>
          </a:p>
          <a:p>
            <a:pPr>
              <a:buFont typeface="Arial" pitchFamily="34" charset="0"/>
              <a:buChar char="•"/>
            </a:pPr>
            <a:r>
              <a:rPr lang="en-US" dirty="0" smtClean="0"/>
              <a:t>The</a:t>
            </a:r>
            <a:r>
              <a:rPr lang="en-US" baseline="0" dirty="0" smtClean="0"/>
              <a:t> NJ/NY COAT provides support to Region II’s coastal projects.</a:t>
            </a:r>
          </a:p>
          <a:p>
            <a:pPr>
              <a:buFont typeface="Arial" pitchFamily="34" charset="0"/>
              <a:buChar char="•"/>
            </a:pPr>
            <a:r>
              <a:rPr lang="en-US" baseline="0" dirty="0" smtClean="0"/>
              <a:t>Region II uses the COAT as a platform to not only provide awareness but as a way to gather input and feedback on outreach activities</a:t>
            </a:r>
          </a:p>
          <a:p>
            <a:pPr>
              <a:buFont typeface="Arial" pitchFamily="34" charset="0"/>
              <a:buChar char="•"/>
            </a:pPr>
            <a:r>
              <a:rPr lang="en-US" baseline="0" dirty="0" smtClean="0"/>
              <a:t>The NJ/NY COAT assisted in the creation of key messages to be used by COAT members communicating with communities.  </a:t>
            </a:r>
          </a:p>
          <a:p>
            <a:pPr>
              <a:buFont typeface="Arial" pitchFamily="34" charset="0"/>
              <a:buChar char="•"/>
            </a:pPr>
            <a:r>
              <a:rPr lang="en-US" baseline="0" dirty="0" smtClean="0"/>
              <a:t>Region II developed a website, video, poster and additional resources (i.e. fact sheets) and utilized the COAT for suggestions and feedback</a:t>
            </a:r>
          </a:p>
          <a:p>
            <a:pPr>
              <a:buFont typeface="Arial" pitchFamily="34" charset="0"/>
              <a:buChar char="•"/>
            </a:pPr>
            <a:r>
              <a:rPr lang="en-US" baseline="0" dirty="0" smtClean="0"/>
              <a:t>When Region II holds a training or has information to be distributed to communities, the COAT assists in bringing awareness to their colleagues and those in their communities.</a:t>
            </a:r>
          </a:p>
          <a:p>
            <a:pPr>
              <a:buFont typeface="Arial" pitchFamily="34" charset="0"/>
              <a:buChar char="•"/>
            </a:pPr>
            <a:r>
              <a:rPr lang="en-US" baseline="0" dirty="0" smtClean="0"/>
              <a:t>Following Hurricane Sandy, FEMA decided to release advisory base flood elevations (ABFEs).  Region II used the COAT to get the word out to their communities about this upcoming effort.</a:t>
            </a:r>
          </a:p>
          <a:p>
            <a:pPr>
              <a:buFont typeface="Arial" pitchFamily="34" charset="0"/>
              <a:buChar char="•"/>
            </a:pPr>
            <a:r>
              <a:rPr lang="en-US" baseline="0" dirty="0" smtClean="0"/>
              <a:t>NJ/NY COAT are the boots on the ground for Region II – the members are FEMA’s eyes and ears in the communities</a:t>
            </a:r>
            <a:endParaRPr lang="en-US" dirty="0"/>
          </a:p>
        </p:txBody>
      </p:sp>
      <p:sp>
        <p:nvSpPr>
          <p:cNvPr id="4" name="Slide Number Placeholder 3"/>
          <p:cNvSpPr>
            <a:spLocks noGrp="1"/>
          </p:cNvSpPr>
          <p:nvPr>
            <p:ph type="sldNum" sz="quarter" idx="10"/>
          </p:nvPr>
        </p:nvSpPr>
        <p:spPr/>
        <p:txBody>
          <a:bodyPr/>
          <a:lstStyle/>
          <a:p>
            <a:pPr>
              <a:defRPr/>
            </a:pPr>
            <a:fld id="{AF784746-EE4D-44B3-94ED-DCF6A2E46587}"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Heidi Presenting</a:t>
            </a:r>
            <a:endParaRPr lang="en-US" b="1" dirty="0"/>
          </a:p>
        </p:txBody>
      </p:sp>
      <p:sp>
        <p:nvSpPr>
          <p:cNvPr id="4" name="Slide Number Placeholder 3"/>
          <p:cNvSpPr>
            <a:spLocks noGrp="1"/>
          </p:cNvSpPr>
          <p:nvPr>
            <p:ph type="sldNum" sz="quarter" idx="10"/>
          </p:nvPr>
        </p:nvSpPr>
        <p:spPr/>
        <p:txBody>
          <a:bodyPr/>
          <a:lstStyle/>
          <a:p>
            <a:pPr>
              <a:defRPr/>
            </a:pPr>
            <a:fld id="{AF784746-EE4D-44B3-94ED-DCF6A2E46587}" type="slidenum">
              <a:rPr lang="en-US" smtClean="0"/>
              <a:pPr>
                <a:defRPr/>
              </a:pPr>
              <a:t>8</a:t>
            </a:fld>
            <a:endParaRPr lang="en-US" dirty="0"/>
          </a:p>
        </p:txBody>
      </p:sp>
    </p:spTree>
    <p:extLst>
      <p:ext uri="{BB962C8B-B14F-4D97-AF65-F5344CB8AC3E}">
        <p14:creationId xmlns:p14="http://schemas.microsoft.com/office/powerpoint/2010/main" val="1870544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b="1" dirty="0" smtClean="0"/>
              <a:t>Heidi Presenting</a:t>
            </a:r>
            <a:endParaRPr lang="en-US" b="1" noProof="0" dirty="0" smtClean="0"/>
          </a:p>
          <a:p>
            <a:r>
              <a:rPr lang="en-US" noProof="0" dirty="0" smtClean="0"/>
              <a:t>Risk MAP is a FEMA program with the following vision: Through collaboration with Commonwealth/State, local, and Tribal entities, Risk MAP will deliver quality data that increases public awareness and leads to action that </a:t>
            </a:r>
            <a:r>
              <a:rPr lang="en-US" u="sng" noProof="0" dirty="0" smtClean="0"/>
              <a:t>reduces risk </a:t>
            </a:r>
            <a:r>
              <a:rPr lang="en-US" noProof="0" dirty="0" smtClean="0"/>
              <a:t>to life and property</a:t>
            </a:r>
            <a:endParaRPr lang="en-US" dirty="0" smtClean="0">
              <a:ea typeface="ＭＳ Ｐゴシック" pitchFamily="34" charset="-128"/>
            </a:endParaRPr>
          </a:p>
        </p:txBody>
      </p:sp>
      <p:sp>
        <p:nvSpPr>
          <p:cNvPr id="53252" name="Slide Number Placeholder 3"/>
          <p:cNvSpPr>
            <a:spLocks noGrp="1"/>
          </p:cNvSpPr>
          <p:nvPr>
            <p:ph type="sldNum" sz="quarter" idx="5"/>
          </p:nvPr>
        </p:nvSpPr>
        <p:spPr>
          <a:noFill/>
        </p:spPr>
        <p:txBody>
          <a:bodyPr/>
          <a:lstStyle/>
          <a:p>
            <a:fld id="{67472D6F-E046-4FF0-9ECC-ADCB45791E08}" type="slidenum">
              <a:rPr lang="en-US" smtClean="0">
                <a:ea typeface="ＭＳ Ｐゴシック" pitchFamily="34" charset="-128"/>
              </a:rPr>
              <a:pPr/>
              <a:t>9</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358140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0" y="5638800"/>
            <a:ext cx="9144000" cy="1219200"/>
          </a:xfrm>
          <a:prstGeom prst="rect">
            <a:avLst/>
          </a:prstGeom>
          <a:solidFill>
            <a:srgbClr val="EFEFF0"/>
          </a:solidFill>
          <a:ln w="9525">
            <a:noFill/>
            <a:miter lim="800000"/>
            <a:headEnd/>
            <a:tailEnd/>
          </a:ln>
          <a:effectLst/>
        </p:spPr>
        <p:txBody>
          <a:bodyPr wrap="none" anchor="ctr"/>
          <a:lstStyle/>
          <a:p>
            <a:pPr>
              <a:defRPr/>
            </a:pPr>
            <a:endParaRPr lang="en-US" dirty="0">
              <a:solidFill>
                <a:srgbClr val="000000"/>
              </a:solidFill>
              <a:latin typeface="Arial" charset="0"/>
            </a:endParaRPr>
          </a:p>
        </p:txBody>
      </p:sp>
      <p:sp>
        <p:nvSpPr>
          <p:cNvPr id="6" name="Rectangle 2"/>
          <p:cNvSpPr>
            <a:spLocks noChangeArrowheads="1"/>
          </p:cNvSpPr>
          <p:nvPr userDrawn="1"/>
        </p:nvSpPr>
        <p:spPr bwMode="auto">
          <a:xfrm>
            <a:off x="0" y="0"/>
            <a:ext cx="9144000" cy="3657600"/>
          </a:xfrm>
          <a:prstGeom prst="rect">
            <a:avLst/>
          </a:prstGeom>
          <a:solidFill>
            <a:schemeClr val="accent1">
              <a:lumMod val="50000"/>
            </a:schemeClr>
          </a:solidFill>
          <a:ln w="9525">
            <a:noFill/>
            <a:miter lim="800000"/>
            <a:headEnd/>
            <a:tailEnd/>
          </a:ln>
          <a:effectLst/>
        </p:spPr>
        <p:txBody>
          <a:bodyPr wrap="none" anchor="ctr"/>
          <a:lstStyle/>
          <a:p>
            <a:pPr>
              <a:defRPr/>
            </a:pPr>
            <a:endParaRPr lang="en-US" dirty="0">
              <a:solidFill>
                <a:srgbClr val="000000"/>
              </a:solidFill>
              <a:latin typeface="Arial" charset="0"/>
            </a:endParaRPr>
          </a:p>
        </p:txBody>
      </p:sp>
      <p:pic>
        <p:nvPicPr>
          <p:cNvPr id="7" name="Picture 3" descr="Fema logo RGB for Risk MAP reversed"/>
          <p:cNvPicPr>
            <a:picLocks noChangeAspect="1" noChangeArrowheads="1"/>
          </p:cNvPicPr>
          <p:nvPr userDrawn="1"/>
        </p:nvPicPr>
        <p:blipFill>
          <a:blip r:embed="rId2" cstate="print"/>
          <a:srcRect/>
          <a:stretch>
            <a:fillRect/>
          </a:stretch>
        </p:blipFill>
        <p:spPr bwMode="auto">
          <a:xfrm>
            <a:off x="178656" y="228600"/>
            <a:ext cx="2121632" cy="754063"/>
          </a:xfrm>
          <a:prstGeom prst="rect">
            <a:avLst/>
          </a:prstGeom>
          <a:noFill/>
          <a:ln w="9525">
            <a:noFill/>
            <a:miter lim="800000"/>
            <a:headEnd/>
            <a:tailEnd/>
          </a:ln>
        </p:spPr>
      </p:pic>
      <p:sp>
        <p:nvSpPr>
          <p:cNvPr id="8196" name="Rectangle 4"/>
          <p:cNvSpPr>
            <a:spLocks noGrp="1" noChangeArrowheads="1"/>
          </p:cNvSpPr>
          <p:nvPr>
            <p:ph type="ctrTitle"/>
          </p:nvPr>
        </p:nvSpPr>
        <p:spPr>
          <a:xfrm>
            <a:off x="457200" y="990600"/>
            <a:ext cx="5562600" cy="2667000"/>
          </a:xfrm>
        </p:spPr>
        <p:txBody>
          <a:bodyPr bIns="228600"/>
          <a:lstStyle>
            <a:lvl1pPr>
              <a:defRPr sz="6600"/>
            </a:lvl1pPr>
          </a:lstStyle>
          <a:p>
            <a:r>
              <a:rPr lang="en-US" dirty="0"/>
              <a:t>Click to edit Master title style</a:t>
            </a:r>
          </a:p>
        </p:txBody>
      </p:sp>
      <p:sp>
        <p:nvSpPr>
          <p:cNvPr id="8197" name="Rectangle 5"/>
          <p:cNvSpPr>
            <a:spLocks noGrp="1" noChangeArrowheads="1"/>
          </p:cNvSpPr>
          <p:nvPr>
            <p:ph type="subTitle" idx="1"/>
          </p:nvPr>
        </p:nvSpPr>
        <p:spPr>
          <a:xfrm>
            <a:off x="457200" y="3657600"/>
            <a:ext cx="8229600" cy="1524000"/>
          </a:xfrm>
        </p:spPr>
        <p:txBody>
          <a:bodyPr lIns="100584" tIns="182880"/>
          <a:lstStyle>
            <a:lvl1pPr marL="0" indent="0">
              <a:lnSpc>
                <a:spcPct val="95000"/>
              </a:lnSpc>
              <a:spcBef>
                <a:spcPct val="0"/>
              </a:spcBef>
              <a:buFont typeface="Wingdings" pitchFamily="2" charset="2"/>
              <a:buNone/>
              <a:defRPr sz="3000">
                <a:solidFill>
                  <a:srgbClr val="5B5C5E"/>
                </a:solidFill>
              </a:defRPr>
            </a:lvl1pPr>
          </a:lstStyle>
          <a:p>
            <a:r>
              <a:rPr lang="en-US" dirty="0"/>
              <a:t>Click to edit Master subtitle style</a:t>
            </a:r>
          </a:p>
        </p:txBody>
      </p:sp>
      <p:pic>
        <p:nvPicPr>
          <p:cNvPr id="10" name="Picture 9" descr="RiskMap type RGB"/>
          <p:cNvPicPr>
            <a:picLocks noChangeAspect="1" noChangeArrowheads="1"/>
          </p:cNvPicPr>
          <p:nvPr userDrawn="1"/>
        </p:nvPicPr>
        <p:blipFill>
          <a:blip r:embed="rId3" cstate="print"/>
          <a:srcRect/>
          <a:stretch>
            <a:fillRect/>
          </a:stretch>
        </p:blipFill>
        <p:spPr bwMode="auto">
          <a:xfrm>
            <a:off x="304800" y="6019800"/>
            <a:ext cx="1905000" cy="568547"/>
          </a:xfrm>
          <a:prstGeom prst="rect">
            <a:avLst/>
          </a:prstGeom>
          <a:noFill/>
        </p:spPr>
      </p:pic>
      <p:pic>
        <p:nvPicPr>
          <p:cNvPr id="11" name="Picture 10" descr="FEMA RAMPP Logo.png"/>
          <p:cNvPicPr>
            <a:picLocks noChangeAspect="1"/>
          </p:cNvPicPr>
          <p:nvPr userDrawn="1"/>
        </p:nvPicPr>
        <p:blipFill>
          <a:blip r:embed="rId4" cstate="print"/>
          <a:stretch>
            <a:fillRect/>
          </a:stretch>
        </p:blipFill>
        <p:spPr>
          <a:xfrm>
            <a:off x="6965487" y="6019800"/>
            <a:ext cx="1915067" cy="53353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8"/>
            <a:ext cx="2057400" cy="623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6038"/>
            <a:ext cx="6019800" cy="623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3025"/>
            <a:ext cx="4038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43025"/>
            <a:ext cx="4038600" cy="493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54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43025"/>
            <a:ext cx="8229600" cy="4938713"/>
          </a:xfrm>
        </p:spPr>
        <p:txBody>
          <a:body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025"/>
          <p:cNvSpPr>
            <a:spLocks/>
          </p:cNvSpPr>
          <p:nvPr/>
        </p:nvSpPr>
        <p:spPr>
          <a:xfrm>
            <a:off x="0" y="6386513"/>
            <a:ext cx="9144000" cy="471487"/>
          </a:xfrm>
          <a:prstGeom prst="rect">
            <a:avLst/>
          </a:prstGeom>
          <a:solidFill>
            <a:srgbClr val="DDDEDF"/>
          </a:solidFill>
          <a:ln>
            <a:noFill/>
          </a:ln>
        </p:spPr>
        <p:txBody>
          <a:bodyPr wrap="none" anchor="ctr"/>
          <a:lstStyle/>
          <a:p>
            <a:endParaRPr dirty="0"/>
          </a:p>
        </p:txBody>
      </p:sp>
      <p:sp>
        <p:nvSpPr>
          <p:cNvPr id="18" name="Rectangle 11"/>
          <p:cNvSpPr>
            <a:spLocks noChangeArrowheads="1"/>
          </p:cNvSpPr>
          <p:nvPr userDrawn="1"/>
        </p:nvSpPr>
        <p:spPr bwMode="auto">
          <a:xfrm>
            <a:off x="0" y="6386513"/>
            <a:ext cx="9144000" cy="471487"/>
          </a:xfrm>
          <a:prstGeom prst="rect">
            <a:avLst/>
          </a:prstGeom>
          <a:solidFill>
            <a:srgbClr val="DDDEDF"/>
          </a:solidFill>
          <a:ln w="9525">
            <a:noFill/>
            <a:miter lim="800000"/>
            <a:headEnd/>
            <a:tailEnd/>
          </a:ln>
          <a:effectLst/>
        </p:spPr>
        <p:txBody>
          <a:bodyPr wrap="none" anchor="ctr"/>
          <a:lstStyle/>
          <a:p>
            <a:endParaRPr lang="en-US"/>
          </a:p>
        </p:txBody>
      </p:sp>
      <p:pic>
        <p:nvPicPr>
          <p:cNvPr id="19" name="Picture 12" descr="RiskMap type RGB"/>
          <p:cNvPicPr>
            <a:picLocks noChangeAspect="1" noChangeArrowheads="1"/>
          </p:cNvPicPr>
          <p:nvPr userDrawn="1"/>
        </p:nvPicPr>
        <p:blipFill>
          <a:blip r:embed="rId2" cstate="print"/>
          <a:srcRect/>
          <a:stretch>
            <a:fillRect/>
          </a:stretch>
        </p:blipFill>
        <p:spPr bwMode="auto">
          <a:xfrm>
            <a:off x="7708900" y="6472238"/>
            <a:ext cx="977900" cy="292100"/>
          </a:xfrm>
          <a:prstGeom prst="rect">
            <a:avLst/>
          </a:prstGeom>
          <a:noFill/>
        </p:spPr>
      </p:pic>
      <p:pic>
        <p:nvPicPr>
          <p:cNvPr id="20" name="Picture 13" descr="Fema logo RGB for Risk MAP"/>
          <p:cNvPicPr>
            <a:picLocks noChangeAspect="1" noChangeArrowheads="1"/>
          </p:cNvPicPr>
          <p:nvPr userDrawn="1"/>
        </p:nvPicPr>
        <p:blipFill>
          <a:blip r:embed="rId3" cstate="print"/>
          <a:srcRect/>
          <a:stretch>
            <a:fillRect/>
          </a:stretch>
        </p:blipFill>
        <p:spPr bwMode="auto">
          <a:xfrm>
            <a:off x="433388" y="6442075"/>
            <a:ext cx="1004887" cy="357188"/>
          </a:xfrm>
          <a:prstGeom prst="rect">
            <a:avLst/>
          </a:prstGeom>
          <a:noFill/>
        </p:spPr>
      </p:pic>
      <p:sp>
        <p:nvSpPr>
          <p:cNvPr id="1027" name="Rectangle 1026"/>
          <p:cNvSpPr>
            <a:spLocks/>
          </p:cNvSpPr>
          <p:nvPr/>
        </p:nvSpPr>
        <p:spPr>
          <a:xfrm>
            <a:off x="3810000" y="6608763"/>
            <a:ext cx="1524000" cy="136525"/>
          </a:xfrm>
          <a:prstGeom prst="rect">
            <a:avLst/>
          </a:prstGeom>
          <a:noFill/>
          <a:ln>
            <a:noFill/>
          </a:ln>
        </p:spPr>
        <p:txBody>
          <a:bodyPr lIns="0" tIns="0" rIns="0" bIns="0">
            <a:spAutoFit/>
          </a:bodyPr>
          <a:lstStyle/>
          <a:p>
            <a:pPr algn="ctr">
              <a:spcBef>
                <a:spcPct val="50000"/>
              </a:spcBef>
            </a:pPr>
            <a:r>
              <a:rPr lang="en-US" altLang="en-US" sz="900" dirty="0">
                <a:solidFill>
                  <a:srgbClr val="5B5C5E"/>
                </a:solidFill>
                <a:latin typeface="Franklin Gothic Demi" charset="0"/>
              </a:rPr>
              <a:t>*</a:t>
            </a:r>
          </a:p>
        </p:txBody>
      </p:sp>
      <p:sp>
        <p:nvSpPr>
          <p:cNvPr id="1028" name="Rectangle 1027"/>
          <p:cNvSpPr>
            <a:spLocks/>
          </p:cNvSpPr>
          <p:nvPr/>
        </p:nvSpPr>
        <p:spPr>
          <a:xfrm>
            <a:off x="0" y="0"/>
            <a:ext cx="9144000" cy="1219200"/>
          </a:xfrm>
          <a:prstGeom prst="rect">
            <a:avLst/>
          </a:prstGeom>
          <a:solidFill>
            <a:srgbClr val="005288"/>
          </a:solidFill>
          <a:ln>
            <a:noFill/>
          </a:ln>
        </p:spPr>
        <p:txBody>
          <a:bodyPr wrap="none" anchor="ctr"/>
          <a:lstStyle/>
          <a:p>
            <a:endParaRPr dirty="0"/>
          </a:p>
        </p:txBody>
      </p:sp>
      <p:sp>
        <p:nvSpPr>
          <p:cNvPr id="1029" name="Title 1028"/>
          <p:cNvSpPr>
            <a:spLocks noGrp="1"/>
          </p:cNvSpPr>
          <p:nvPr>
            <p:ph type="title"/>
          </p:nvPr>
        </p:nvSpPr>
        <p:spPr>
          <a:xfrm>
            <a:off x="457200" y="46038"/>
            <a:ext cx="8229600" cy="1154112"/>
          </a:xfrm>
          <a:prstGeom prst="rect">
            <a:avLst/>
          </a:prstGeom>
          <a:noFill/>
          <a:ln>
            <a:noFill/>
          </a:ln>
        </p:spPr>
        <p:txBody>
          <a:bodyPr anchor="b" anchorCtr="0"/>
          <a:lstStyle/>
          <a:p>
            <a:pPr lvl="0"/>
            <a:r>
              <a:rPr lang="en-US" altLang="en-US" dirty="0"/>
              <a:t>Click to edit  </a:t>
            </a:r>
            <a:r>
              <a:t/>
            </a:r>
            <a:br/>
            <a:r>
              <a:rPr lang="en-US" altLang="en-US" dirty="0"/>
              <a:t>Master title style</a:t>
            </a:r>
          </a:p>
        </p:txBody>
      </p:sp>
      <p:sp>
        <p:nvSpPr>
          <p:cNvPr id="1030" name="Text Placeholder 1029"/>
          <p:cNvSpPr>
            <a:spLocks noGrp="1"/>
          </p:cNvSpPr>
          <p:nvPr>
            <p:ph type="body" idx="1"/>
          </p:nvPr>
        </p:nvSpPr>
        <p:spPr>
          <a:xfrm>
            <a:off x="457200" y="1343025"/>
            <a:ext cx="8229600" cy="493871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vider Slide 2">
    <p:spTree>
      <p:nvGrpSpPr>
        <p:cNvPr id="1" name=""/>
        <p:cNvGrpSpPr/>
        <p:nvPr/>
      </p:nvGrpSpPr>
      <p:grpSpPr>
        <a:xfrm>
          <a:off x="0" y="0"/>
          <a:ext cx="0" cy="0"/>
          <a:chOff x="0" y="0"/>
          <a:chExt cx="0" cy="0"/>
        </a:xfrm>
      </p:grpSpPr>
      <p:sp>
        <p:nvSpPr>
          <p:cNvPr id="4" name="Rectangle 3"/>
          <p:cNvSpPr/>
          <p:nvPr userDrawn="1"/>
        </p:nvSpPr>
        <p:spPr>
          <a:xfrm>
            <a:off x="0" y="358140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0" y="5638800"/>
            <a:ext cx="9144000" cy="1219200"/>
          </a:xfrm>
          <a:prstGeom prst="rect">
            <a:avLst/>
          </a:prstGeom>
          <a:solidFill>
            <a:srgbClr val="EFEFF0"/>
          </a:solidFill>
          <a:ln w="9525">
            <a:noFill/>
            <a:miter lim="800000"/>
            <a:headEnd/>
            <a:tailEnd/>
          </a:ln>
          <a:effectLst/>
        </p:spPr>
        <p:txBody>
          <a:bodyPr wrap="none" anchor="ctr"/>
          <a:lstStyle/>
          <a:p>
            <a:pPr>
              <a:defRPr/>
            </a:pPr>
            <a:endParaRPr lang="en-US" dirty="0">
              <a:solidFill>
                <a:srgbClr val="000000"/>
              </a:solidFill>
              <a:latin typeface="Arial" charset="0"/>
            </a:endParaRPr>
          </a:p>
        </p:txBody>
      </p:sp>
      <p:sp>
        <p:nvSpPr>
          <p:cNvPr id="6" name="Rectangle 2"/>
          <p:cNvSpPr>
            <a:spLocks noChangeArrowheads="1"/>
          </p:cNvSpPr>
          <p:nvPr userDrawn="1"/>
        </p:nvSpPr>
        <p:spPr bwMode="auto">
          <a:xfrm>
            <a:off x="0" y="0"/>
            <a:ext cx="9144000" cy="3657600"/>
          </a:xfrm>
          <a:prstGeom prst="rect">
            <a:avLst/>
          </a:prstGeom>
          <a:solidFill>
            <a:schemeClr val="accent1">
              <a:lumMod val="50000"/>
            </a:schemeClr>
          </a:solidFill>
          <a:ln w="9525">
            <a:noFill/>
            <a:miter lim="800000"/>
            <a:headEnd/>
            <a:tailEnd/>
          </a:ln>
          <a:effectLst/>
        </p:spPr>
        <p:txBody>
          <a:bodyPr wrap="none" anchor="ctr"/>
          <a:lstStyle/>
          <a:p>
            <a:pPr>
              <a:defRPr/>
            </a:pPr>
            <a:endParaRPr lang="en-US" dirty="0">
              <a:solidFill>
                <a:srgbClr val="000000"/>
              </a:solidFill>
              <a:latin typeface="Arial" charset="0"/>
            </a:endParaRPr>
          </a:p>
        </p:txBody>
      </p:sp>
      <p:sp>
        <p:nvSpPr>
          <p:cNvPr id="8196" name="Rectangle 4"/>
          <p:cNvSpPr>
            <a:spLocks noGrp="1" noChangeArrowheads="1"/>
          </p:cNvSpPr>
          <p:nvPr>
            <p:ph type="ctrTitle"/>
          </p:nvPr>
        </p:nvSpPr>
        <p:spPr>
          <a:xfrm>
            <a:off x="457200" y="990600"/>
            <a:ext cx="5562600" cy="2667000"/>
          </a:xfrm>
        </p:spPr>
        <p:txBody>
          <a:bodyPr bIns="228600"/>
          <a:lstStyle>
            <a:lvl1pPr>
              <a:defRPr sz="4000"/>
            </a:lvl1pPr>
          </a:lstStyle>
          <a:p>
            <a:r>
              <a:rPr lang="en-US" dirty="0"/>
              <a:t>Click to edit Master title style</a:t>
            </a:r>
          </a:p>
        </p:txBody>
      </p:sp>
      <p:sp>
        <p:nvSpPr>
          <p:cNvPr id="8197" name="Rectangle 5"/>
          <p:cNvSpPr>
            <a:spLocks noGrp="1" noChangeArrowheads="1"/>
          </p:cNvSpPr>
          <p:nvPr>
            <p:ph type="subTitle" idx="1"/>
          </p:nvPr>
        </p:nvSpPr>
        <p:spPr>
          <a:xfrm>
            <a:off x="457200" y="3657600"/>
            <a:ext cx="8229600" cy="1524000"/>
          </a:xfrm>
        </p:spPr>
        <p:txBody>
          <a:bodyPr lIns="100584" tIns="182880"/>
          <a:lstStyle>
            <a:lvl1pPr marL="0" indent="0">
              <a:lnSpc>
                <a:spcPct val="95000"/>
              </a:lnSpc>
              <a:spcBef>
                <a:spcPct val="0"/>
              </a:spcBef>
              <a:buFont typeface="Wingdings" pitchFamily="2" charset="2"/>
              <a:buNone/>
              <a:defRPr sz="3000">
                <a:solidFill>
                  <a:schemeClr val="bg1"/>
                </a:solidFill>
              </a:defRPr>
            </a:lvl1pPr>
          </a:lstStyle>
          <a:p>
            <a:r>
              <a:rPr lang="en-US" dirty="0"/>
              <a:t>Click to edit Master subtitle style</a:t>
            </a:r>
          </a:p>
        </p:txBody>
      </p:sp>
      <p:pic>
        <p:nvPicPr>
          <p:cNvPr id="12" name="Picture 12" descr="RiskMap type RGB"/>
          <p:cNvPicPr>
            <a:picLocks noChangeAspect="1" noChangeArrowheads="1"/>
          </p:cNvPicPr>
          <p:nvPr userDrawn="1"/>
        </p:nvPicPr>
        <p:blipFill>
          <a:blip r:embed="rId2" cstate="print"/>
          <a:srcRect/>
          <a:stretch>
            <a:fillRect/>
          </a:stretch>
        </p:blipFill>
        <p:spPr bwMode="auto">
          <a:xfrm>
            <a:off x="7848600" y="6400800"/>
            <a:ext cx="977900" cy="292100"/>
          </a:xfrm>
          <a:prstGeom prst="rect">
            <a:avLst/>
          </a:prstGeom>
          <a:noFill/>
          <a:ln w="9525">
            <a:noFill/>
            <a:miter lim="800000"/>
            <a:headEnd/>
            <a:tailEnd/>
          </a:ln>
        </p:spPr>
      </p:pic>
      <p:pic>
        <p:nvPicPr>
          <p:cNvPr id="13" name="Picture 13" descr="Fema logo RGB for Risk MAP"/>
          <p:cNvPicPr>
            <a:picLocks noChangeAspect="1" noChangeArrowheads="1"/>
          </p:cNvPicPr>
          <p:nvPr userDrawn="1"/>
        </p:nvPicPr>
        <p:blipFill>
          <a:blip r:embed="rId3" cstate="print"/>
          <a:srcRect/>
          <a:stretch>
            <a:fillRect/>
          </a:stretch>
        </p:blipFill>
        <p:spPr bwMode="auto">
          <a:xfrm>
            <a:off x="228600" y="6324600"/>
            <a:ext cx="1004887" cy="357188"/>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baseline="0">
                <a:solidFill>
                  <a:srgbClr val="5B5C5E"/>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3025"/>
            <a:ext cx="4038600" cy="4938713"/>
          </a:xfrm>
        </p:spPr>
        <p:txBody>
          <a:bodyPr/>
          <a:lstStyle>
            <a:lvl1pPr>
              <a:defRPr sz="2800">
                <a:solidFill>
                  <a:srgbClr val="5B5C5E"/>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43025"/>
            <a:ext cx="4038600" cy="4938713"/>
          </a:xfrm>
        </p:spPr>
        <p:txBody>
          <a:bodyPr/>
          <a:lstStyle>
            <a:lvl1pPr>
              <a:defRPr sz="2800">
                <a:solidFill>
                  <a:srgbClr val="5B5C5E"/>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5B5C5E"/>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5B5C5E"/>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9" name="Rectangle 11"/>
          <p:cNvSpPr>
            <a:spLocks noChangeArrowheads="1"/>
          </p:cNvSpPr>
          <p:nvPr/>
        </p:nvSpPr>
        <p:spPr bwMode="auto">
          <a:xfrm>
            <a:off x="0" y="6386513"/>
            <a:ext cx="9144000" cy="471487"/>
          </a:xfrm>
          <a:prstGeom prst="rect">
            <a:avLst/>
          </a:prstGeom>
          <a:solidFill>
            <a:srgbClr val="DDDEDF"/>
          </a:solidFill>
          <a:ln w="9525">
            <a:noFill/>
            <a:miter lim="800000"/>
            <a:headEnd/>
            <a:tailEnd/>
          </a:ln>
          <a:effectLst/>
        </p:spPr>
        <p:txBody>
          <a:bodyPr wrap="none" anchor="ctr"/>
          <a:lstStyle/>
          <a:p>
            <a:pPr>
              <a:defRPr/>
            </a:pPr>
            <a:endParaRPr lang="en-US" dirty="0">
              <a:solidFill>
                <a:srgbClr val="000000"/>
              </a:solidFill>
              <a:latin typeface="Arial" charset="0"/>
            </a:endParaRPr>
          </a:p>
        </p:txBody>
      </p:sp>
      <p:pic>
        <p:nvPicPr>
          <p:cNvPr id="1027" name="Picture 12" descr="RiskMap type RGB"/>
          <p:cNvPicPr>
            <a:picLocks noChangeAspect="1" noChangeArrowheads="1"/>
          </p:cNvPicPr>
          <p:nvPr/>
        </p:nvPicPr>
        <p:blipFill>
          <a:blip r:embed="rId16" cstate="print"/>
          <a:srcRect/>
          <a:stretch>
            <a:fillRect/>
          </a:stretch>
        </p:blipFill>
        <p:spPr bwMode="auto">
          <a:xfrm>
            <a:off x="7708900" y="6472238"/>
            <a:ext cx="977900" cy="292100"/>
          </a:xfrm>
          <a:prstGeom prst="rect">
            <a:avLst/>
          </a:prstGeom>
          <a:noFill/>
          <a:ln w="9525">
            <a:noFill/>
            <a:miter lim="800000"/>
            <a:headEnd/>
            <a:tailEnd/>
          </a:ln>
        </p:spPr>
      </p:pic>
      <p:pic>
        <p:nvPicPr>
          <p:cNvPr id="1028" name="Picture 13" descr="Fema logo RGB for Risk MAP"/>
          <p:cNvPicPr>
            <a:picLocks noChangeAspect="1" noChangeArrowheads="1"/>
          </p:cNvPicPr>
          <p:nvPr/>
        </p:nvPicPr>
        <p:blipFill>
          <a:blip r:embed="rId17" cstate="print"/>
          <a:srcRect/>
          <a:stretch>
            <a:fillRect/>
          </a:stretch>
        </p:blipFill>
        <p:spPr bwMode="auto">
          <a:xfrm>
            <a:off x="433388" y="6442075"/>
            <a:ext cx="1004887" cy="357188"/>
          </a:xfrm>
          <a:prstGeom prst="rect">
            <a:avLst/>
          </a:prstGeom>
          <a:noFill/>
          <a:ln w="9525">
            <a:noFill/>
            <a:miter lim="800000"/>
            <a:headEnd/>
            <a:tailEnd/>
          </a:ln>
        </p:spPr>
      </p:pic>
      <p:sp>
        <p:nvSpPr>
          <p:cNvPr id="7182" name="Text Box 14"/>
          <p:cNvSpPr txBox="1">
            <a:spLocks noChangeArrowheads="1"/>
          </p:cNvSpPr>
          <p:nvPr/>
        </p:nvSpPr>
        <p:spPr bwMode="auto">
          <a:xfrm>
            <a:off x="3810000" y="6608763"/>
            <a:ext cx="1524000" cy="136525"/>
          </a:xfrm>
          <a:prstGeom prst="rect">
            <a:avLst/>
          </a:prstGeom>
          <a:noFill/>
          <a:ln w="9525">
            <a:noFill/>
            <a:miter lim="800000"/>
            <a:headEnd/>
            <a:tailEnd/>
          </a:ln>
          <a:effectLst/>
        </p:spPr>
        <p:txBody>
          <a:bodyPr lIns="0" tIns="0" rIns="0" bIns="0">
            <a:spAutoFit/>
          </a:bodyPr>
          <a:lstStyle/>
          <a:p>
            <a:pPr algn="ctr">
              <a:spcBef>
                <a:spcPct val="50000"/>
              </a:spcBef>
              <a:defRPr/>
            </a:pPr>
            <a:fld id="{F9C61795-F5BC-411A-B724-0765097A1709}" type="slidenum">
              <a:rPr lang="en-US" sz="900">
                <a:solidFill>
                  <a:srgbClr val="5B5C5E"/>
                </a:solidFill>
                <a:latin typeface="Franklin Gothic Demi" pitchFamily="34" charset="0"/>
              </a:rPr>
              <a:pPr algn="ctr">
                <a:spcBef>
                  <a:spcPct val="50000"/>
                </a:spcBef>
                <a:defRPr/>
              </a:pPr>
              <a:t>‹#›</a:t>
            </a:fld>
            <a:endParaRPr lang="en-US" sz="900" dirty="0">
              <a:solidFill>
                <a:srgbClr val="5B5C5E"/>
              </a:solidFill>
              <a:latin typeface="Franklin Gothic Demi" pitchFamily="34" charset="0"/>
            </a:endParaRPr>
          </a:p>
        </p:txBody>
      </p:sp>
      <p:sp>
        <p:nvSpPr>
          <p:cNvPr id="7175" name="Rectangle 7"/>
          <p:cNvSpPr>
            <a:spLocks noChangeArrowheads="1"/>
          </p:cNvSpPr>
          <p:nvPr/>
        </p:nvSpPr>
        <p:spPr bwMode="auto">
          <a:xfrm>
            <a:off x="0" y="0"/>
            <a:ext cx="9144000" cy="1219200"/>
          </a:xfrm>
          <a:prstGeom prst="rect">
            <a:avLst/>
          </a:prstGeom>
          <a:solidFill>
            <a:schemeClr val="accent1">
              <a:lumMod val="50000"/>
            </a:schemeClr>
          </a:solidFill>
          <a:ln w="9525">
            <a:noFill/>
            <a:miter lim="800000"/>
            <a:headEnd/>
            <a:tailEnd/>
          </a:ln>
          <a:effectLst/>
        </p:spPr>
        <p:txBody>
          <a:bodyPr wrap="none" anchor="ctr"/>
          <a:lstStyle/>
          <a:p>
            <a:pPr>
              <a:defRPr/>
            </a:pPr>
            <a:endParaRPr lang="en-US" dirty="0">
              <a:solidFill>
                <a:srgbClr val="000000"/>
              </a:solidFill>
              <a:latin typeface="Arial" charset="0"/>
            </a:endParaRPr>
          </a:p>
        </p:txBody>
      </p:sp>
      <p:sp>
        <p:nvSpPr>
          <p:cNvPr id="1031" name="Rectangle 2"/>
          <p:cNvSpPr>
            <a:spLocks noGrp="1" noChangeArrowheads="1"/>
          </p:cNvSpPr>
          <p:nvPr>
            <p:ph type="title"/>
          </p:nvPr>
        </p:nvSpPr>
        <p:spPr bwMode="auto">
          <a:xfrm>
            <a:off x="457200" y="46038"/>
            <a:ext cx="8229600" cy="1154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a:t>
            </a:r>
            <a:br>
              <a:rPr lang="en-US" smtClean="0"/>
            </a:br>
            <a:r>
              <a:rPr lang="en-US" smtClean="0"/>
              <a:t>Master title style</a:t>
            </a:r>
          </a:p>
        </p:txBody>
      </p:sp>
      <p:sp>
        <p:nvSpPr>
          <p:cNvPr id="1032" name="Rectangle 3"/>
          <p:cNvSpPr>
            <a:spLocks noGrp="1" noChangeArrowheads="1"/>
          </p:cNvSpPr>
          <p:nvPr>
            <p:ph type="body" idx="1"/>
          </p:nvPr>
        </p:nvSpPr>
        <p:spPr bwMode="auto">
          <a:xfrm>
            <a:off x="457200" y="1343025"/>
            <a:ext cx="8229600" cy="4938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4" r:id="rId1"/>
    <p:sldLayoutId id="2147483741" r:id="rId2"/>
    <p:sldLayoutId id="2147483721" r:id="rId3"/>
    <p:sldLayoutId id="2147483722" r:id="rId4"/>
    <p:sldLayoutId id="2147483723" r:id="rId5"/>
    <p:sldLayoutId id="2147483724" r:id="rId6"/>
    <p:sldLayoutId id="2147483725" r:id="rId7"/>
    <p:sldLayoutId id="2147483727" r:id="rId8"/>
    <p:sldLayoutId id="2147483728" r:id="rId9"/>
    <p:sldLayoutId id="2147483729" r:id="rId10"/>
    <p:sldLayoutId id="2147483730" r:id="rId11"/>
    <p:sldLayoutId id="2147483732" r:id="rId12"/>
    <p:sldLayoutId id="2147483733" r:id="rId13"/>
    <p:sldLayoutId id="2147483742" r:id="rId14"/>
  </p:sldLayoutIdLst>
  <p:hf hdr="0" ftr="0" dt="0"/>
  <p:txStyles>
    <p:titleStyle>
      <a:lvl1pPr algn="l" rtl="0" eaLnBrk="0" fontAlgn="base" hangingPunct="0">
        <a:lnSpc>
          <a:spcPct val="80000"/>
        </a:lnSpc>
        <a:spcBef>
          <a:spcPct val="0"/>
        </a:spcBef>
        <a:spcAft>
          <a:spcPct val="0"/>
        </a:spcAft>
        <a:defRPr sz="4000">
          <a:solidFill>
            <a:schemeClr val="bg1"/>
          </a:solidFill>
          <a:latin typeface="+mj-lt"/>
          <a:ea typeface="+mj-ea"/>
          <a:cs typeface="+mj-cs"/>
        </a:defRPr>
      </a:lvl1pPr>
      <a:lvl2pPr algn="l" rtl="0" eaLnBrk="0" fontAlgn="base" hangingPunct="0">
        <a:lnSpc>
          <a:spcPct val="80000"/>
        </a:lnSpc>
        <a:spcBef>
          <a:spcPct val="0"/>
        </a:spcBef>
        <a:spcAft>
          <a:spcPct val="0"/>
        </a:spcAft>
        <a:defRPr sz="4000">
          <a:solidFill>
            <a:schemeClr val="bg1"/>
          </a:solidFill>
          <a:latin typeface="Joanna MT Std SemiBold" pitchFamily="18" charset="0"/>
        </a:defRPr>
      </a:lvl2pPr>
      <a:lvl3pPr algn="l" rtl="0" eaLnBrk="0" fontAlgn="base" hangingPunct="0">
        <a:lnSpc>
          <a:spcPct val="80000"/>
        </a:lnSpc>
        <a:spcBef>
          <a:spcPct val="0"/>
        </a:spcBef>
        <a:spcAft>
          <a:spcPct val="0"/>
        </a:spcAft>
        <a:defRPr sz="4000">
          <a:solidFill>
            <a:schemeClr val="bg1"/>
          </a:solidFill>
          <a:latin typeface="Joanna MT Std SemiBold" pitchFamily="18" charset="0"/>
        </a:defRPr>
      </a:lvl3pPr>
      <a:lvl4pPr algn="l" rtl="0" eaLnBrk="0" fontAlgn="base" hangingPunct="0">
        <a:lnSpc>
          <a:spcPct val="80000"/>
        </a:lnSpc>
        <a:spcBef>
          <a:spcPct val="0"/>
        </a:spcBef>
        <a:spcAft>
          <a:spcPct val="0"/>
        </a:spcAft>
        <a:defRPr sz="4000">
          <a:solidFill>
            <a:schemeClr val="bg1"/>
          </a:solidFill>
          <a:latin typeface="Joanna MT Std SemiBold" pitchFamily="18" charset="0"/>
        </a:defRPr>
      </a:lvl4pPr>
      <a:lvl5pPr algn="l" rtl="0" eaLnBrk="0" fontAlgn="base" hangingPunct="0">
        <a:lnSpc>
          <a:spcPct val="80000"/>
        </a:lnSpc>
        <a:spcBef>
          <a:spcPct val="0"/>
        </a:spcBef>
        <a:spcAft>
          <a:spcPct val="0"/>
        </a:spcAft>
        <a:defRPr sz="4000">
          <a:solidFill>
            <a:schemeClr val="bg1"/>
          </a:solidFill>
          <a:latin typeface="Joanna MT Std SemiBold" pitchFamily="18" charset="0"/>
        </a:defRPr>
      </a:lvl5pPr>
      <a:lvl6pPr marL="457200" algn="l" rtl="0" fontAlgn="base">
        <a:lnSpc>
          <a:spcPct val="80000"/>
        </a:lnSpc>
        <a:spcBef>
          <a:spcPct val="0"/>
        </a:spcBef>
        <a:spcAft>
          <a:spcPct val="0"/>
        </a:spcAft>
        <a:defRPr sz="4000">
          <a:solidFill>
            <a:schemeClr val="bg1"/>
          </a:solidFill>
          <a:latin typeface="Joanna MT Std SemiBold" pitchFamily="18" charset="0"/>
        </a:defRPr>
      </a:lvl6pPr>
      <a:lvl7pPr marL="914400" algn="l" rtl="0" fontAlgn="base">
        <a:lnSpc>
          <a:spcPct val="80000"/>
        </a:lnSpc>
        <a:spcBef>
          <a:spcPct val="0"/>
        </a:spcBef>
        <a:spcAft>
          <a:spcPct val="0"/>
        </a:spcAft>
        <a:defRPr sz="4000">
          <a:solidFill>
            <a:schemeClr val="bg1"/>
          </a:solidFill>
          <a:latin typeface="Joanna MT Std SemiBold" pitchFamily="18" charset="0"/>
        </a:defRPr>
      </a:lvl7pPr>
      <a:lvl8pPr marL="1371600" algn="l" rtl="0" fontAlgn="base">
        <a:lnSpc>
          <a:spcPct val="80000"/>
        </a:lnSpc>
        <a:spcBef>
          <a:spcPct val="0"/>
        </a:spcBef>
        <a:spcAft>
          <a:spcPct val="0"/>
        </a:spcAft>
        <a:defRPr sz="4000">
          <a:solidFill>
            <a:schemeClr val="bg1"/>
          </a:solidFill>
          <a:latin typeface="Joanna MT Std SemiBold" pitchFamily="18" charset="0"/>
        </a:defRPr>
      </a:lvl8pPr>
      <a:lvl9pPr marL="1828800" algn="l" rtl="0" fontAlgn="base">
        <a:lnSpc>
          <a:spcPct val="80000"/>
        </a:lnSpc>
        <a:spcBef>
          <a:spcPct val="0"/>
        </a:spcBef>
        <a:spcAft>
          <a:spcPct val="0"/>
        </a:spcAft>
        <a:defRPr sz="4000">
          <a:solidFill>
            <a:schemeClr val="bg1"/>
          </a:solidFill>
          <a:latin typeface="Joanna MT Std SemiBold" pitchFamily="18" charset="0"/>
        </a:defRPr>
      </a:lvl9pPr>
    </p:titleStyle>
    <p:bodyStyle>
      <a:lvl1pPr marL="231775" indent="-231775" algn="l" rtl="0" eaLnBrk="0" fontAlgn="base" hangingPunct="0">
        <a:spcBef>
          <a:spcPct val="35000"/>
        </a:spcBef>
        <a:spcAft>
          <a:spcPct val="0"/>
        </a:spcAft>
        <a:buClr>
          <a:srgbClr val="C41230"/>
        </a:buClr>
        <a:buSzPct val="90000"/>
        <a:buFont typeface="Wingdings" pitchFamily="2" charset="2"/>
        <a:buChar char="§"/>
        <a:defRPr sz="2000" b="1">
          <a:solidFill>
            <a:schemeClr val="tx1"/>
          </a:solidFill>
          <a:latin typeface="+mn-lt"/>
          <a:ea typeface="+mn-ea"/>
          <a:cs typeface="+mn-cs"/>
        </a:defRPr>
      </a:lvl1pPr>
      <a:lvl2pPr marL="568325" indent="-222250" algn="l" rtl="0" eaLnBrk="0" fontAlgn="base" hangingPunct="0">
        <a:spcBef>
          <a:spcPct val="25000"/>
        </a:spcBef>
        <a:spcAft>
          <a:spcPct val="0"/>
        </a:spcAft>
        <a:buClr>
          <a:srgbClr val="5B5C5E"/>
        </a:buClr>
        <a:buSzPct val="90000"/>
        <a:buChar char="•"/>
        <a:defRPr>
          <a:solidFill>
            <a:schemeClr val="tx1"/>
          </a:solidFill>
          <a:latin typeface="+mn-lt"/>
        </a:defRPr>
      </a:lvl2pPr>
      <a:lvl3pPr marL="914400" indent="-231775" algn="l" rtl="0" eaLnBrk="0" fontAlgn="base" hangingPunct="0">
        <a:spcBef>
          <a:spcPct val="25000"/>
        </a:spcBef>
        <a:spcAft>
          <a:spcPct val="0"/>
        </a:spcAft>
        <a:buClr>
          <a:srgbClr val="C1C2C4"/>
        </a:buClr>
        <a:buSzPct val="90000"/>
        <a:buFont typeface="Wingdings" pitchFamily="2" charset="2"/>
        <a:buChar char="§"/>
        <a:defRPr sz="1600">
          <a:solidFill>
            <a:schemeClr val="tx1"/>
          </a:solidFill>
          <a:latin typeface="+mn-lt"/>
        </a:defRPr>
      </a:lvl3pPr>
      <a:lvl4pPr marL="1260475" indent="-230188" algn="l" rtl="0" eaLnBrk="0" fontAlgn="base" hangingPunct="0">
        <a:spcBef>
          <a:spcPct val="20000"/>
        </a:spcBef>
        <a:spcAft>
          <a:spcPct val="0"/>
        </a:spcAft>
        <a:buClr>
          <a:srgbClr val="C1C2C4"/>
        </a:buClr>
        <a:buSzPct val="90000"/>
        <a:buFont typeface="Wingdings" pitchFamily="2" charset="2"/>
        <a:buChar char="§"/>
        <a:defRPr sz="1400">
          <a:solidFill>
            <a:schemeClr val="tx1"/>
          </a:solidFill>
          <a:latin typeface="+mn-lt"/>
        </a:defRPr>
      </a:lvl4pPr>
      <a:lvl5pPr marL="1544638" indent="-168275" algn="l" rtl="0" eaLnBrk="0" fontAlgn="base" hangingPunct="0">
        <a:spcBef>
          <a:spcPct val="20000"/>
        </a:spcBef>
        <a:spcAft>
          <a:spcPct val="0"/>
        </a:spcAft>
        <a:buClr>
          <a:srgbClr val="C1C2C4"/>
        </a:buClr>
        <a:buSzPct val="90000"/>
        <a:buFont typeface="Wingdings" pitchFamily="2" charset="2"/>
        <a:buChar char="§"/>
        <a:defRPr sz="1400">
          <a:solidFill>
            <a:schemeClr val="tx1"/>
          </a:solidFill>
          <a:latin typeface="+mn-lt"/>
        </a:defRPr>
      </a:lvl5pPr>
      <a:lvl6pPr marL="20018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6pPr>
      <a:lvl7pPr marL="24590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7pPr>
      <a:lvl8pPr marL="29162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8pPr>
      <a:lvl9pPr marL="3373438" indent="-168275" algn="l" rtl="0" fontAlgn="base">
        <a:spcBef>
          <a:spcPct val="20000"/>
        </a:spcBef>
        <a:spcAft>
          <a:spcPct val="0"/>
        </a:spcAft>
        <a:buClr>
          <a:srgbClr val="C1C2C4"/>
        </a:buClr>
        <a:buSzPct val="90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rampp-team.com/pr_vi.htm"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Carmen.Delgado@fema.dhs.gov"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hyperlink" Target="mailto:jennifer.lavin@urs.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region2coastal.c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1295400"/>
            <a:ext cx="8153400" cy="2057400"/>
          </a:xfrm>
        </p:spPr>
        <p:txBody>
          <a:bodyPr/>
          <a:lstStyle/>
          <a:p>
            <a:pPr eaLnBrk="1" hangingPunct="1">
              <a:lnSpc>
                <a:spcPct val="100000"/>
              </a:lnSpc>
              <a:spcBef>
                <a:spcPts val="600"/>
              </a:spcBef>
              <a:spcAft>
                <a:spcPts val="1200"/>
              </a:spcAft>
              <a:defRPr/>
            </a:pPr>
            <a:r>
              <a:rPr lang="en-US" sz="4000" b="1" dirty="0" smtClean="0">
                <a:ea typeface="+mn-ea"/>
                <a:cs typeface="+mn-cs"/>
              </a:rPr>
              <a:t>Coastal Outreach </a:t>
            </a:r>
            <a:br>
              <a:rPr lang="en-US" sz="4000" b="1" dirty="0" smtClean="0">
                <a:ea typeface="+mn-ea"/>
                <a:cs typeface="+mn-cs"/>
              </a:rPr>
            </a:br>
            <a:r>
              <a:rPr lang="en-US" sz="4000" b="1" dirty="0" smtClean="0">
                <a:ea typeface="+mn-ea"/>
                <a:cs typeface="+mn-cs"/>
              </a:rPr>
              <a:t>Advisory Team</a:t>
            </a:r>
            <a:r>
              <a:rPr lang="en-US" sz="2000" dirty="0" smtClean="0">
                <a:latin typeface="+mn-lt"/>
                <a:ea typeface="+mn-ea"/>
                <a:cs typeface="+mn-cs"/>
              </a:rPr>
              <a:t/>
            </a:r>
            <a:br>
              <a:rPr lang="en-US" sz="2000" dirty="0" smtClean="0">
                <a:latin typeface="+mn-lt"/>
                <a:ea typeface="+mn-ea"/>
                <a:cs typeface="+mn-cs"/>
              </a:rPr>
            </a:br>
            <a:r>
              <a:rPr lang="en-US" sz="2400" dirty="0" smtClean="0">
                <a:latin typeface="+mn-lt"/>
                <a:ea typeface="+mn-ea"/>
                <a:cs typeface="+mn-cs"/>
              </a:rPr>
              <a:t>FEMA Region II</a:t>
            </a:r>
          </a:p>
        </p:txBody>
      </p:sp>
      <p:sp>
        <p:nvSpPr>
          <p:cNvPr id="2" name="Subtitle 1"/>
          <p:cNvSpPr>
            <a:spLocks noGrp="1"/>
          </p:cNvSpPr>
          <p:nvPr>
            <p:ph type="subTitle" idx="1"/>
          </p:nvPr>
        </p:nvSpPr>
        <p:spPr>
          <a:xfrm>
            <a:off x="457200" y="3276600"/>
            <a:ext cx="8229600" cy="3048000"/>
          </a:xfrm>
        </p:spPr>
        <p:txBody>
          <a:bodyPr/>
          <a:lstStyle/>
          <a:p>
            <a:pPr eaLnBrk="1" hangingPunct="1">
              <a:defRPr/>
            </a:pPr>
            <a:r>
              <a:rPr lang="en-US" sz="2400" b="0" dirty="0" smtClean="0">
                <a:sym typeface="Arial" charset="0"/>
              </a:rPr>
              <a:t/>
            </a:r>
            <a:br>
              <a:rPr lang="en-US" sz="2400" b="0" dirty="0" smtClean="0">
                <a:sym typeface="Arial" charset="0"/>
              </a:rPr>
            </a:br>
            <a:r>
              <a:rPr lang="en-US" sz="2000" b="0" i="1" dirty="0" smtClean="0">
                <a:solidFill>
                  <a:schemeClr val="bg1"/>
                </a:solidFill>
                <a:effectLst>
                  <a:outerShdw blurRad="38100" dist="38100" dir="2700000" algn="tl">
                    <a:srgbClr val="000000">
                      <a:alpha val="43137"/>
                    </a:srgbClr>
                  </a:outerShdw>
                </a:effectLst>
                <a:sym typeface="Arial" charset="0"/>
              </a:rPr>
              <a:t>COAT Kickoff Meeting</a:t>
            </a:r>
          </a:p>
          <a:p>
            <a:pPr eaLnBrk="1" hangingPunct="1">
              <a:defRPr/>
            </a:pPr>
            <a:r>
              <a:rPr lang="en-US" sz="2000" b="0" i="1" dirty="0" smtClean="0">
                <a:solidFill>
                  <a:schemeClr val="bg1"/>
                </a:solidFill>
                <a:effectLst>
                  <a:outerShdw blurRad="38100" dist="38100" dir="2700000" algn="tl">
                    <a:srgbClr val="000000">
                      <a:alpha val="43137"/>
                    </a:srgbClr>
                  </a:outerShdw>
                </a:effectLst>
                <a:sym typeface="Arial" charset="0"/>
              </a:rPr>
              <a:t>April 4, 2013, 10:00 a.m.  </a:t>
            </a:r>
          </a:p>
          <a:p>
            <a:pPr eaLnBrk="1" hangingPunct="1">
              <a:defRPr/>
            </a:pPr>
            <a:r>
              <a:rPr lang="en-US" sz="1500" dirty="0" smtClean="0"/>
              <a:t>	                        </a:t>
            </a:r>
            <a:r>
              <a:rPr lang="en-US" sz="2000" dirty="0" smtClean="0"/>
              <a:t/>
            </a:r>
            <a:br>
              <a:rPr lang="en-US" sz="2000" dirty="0" smtClean="0"/>
            </a:br>
            <a:r>
              <a:rPr lang="en-US" sz="2000" b="0" dirty="0" smtClean="0">
                <a:solidFill>
                  <a:schemeClr val="tx1"/>
                </a:solidFill>
              </a:rPr>
              <a:t>Alejandro De La </a:t>
            </a:r>
            <a:r>
              <a:rPr lang="en-US" sz="2000" b="0" dirty="0" err="1" smtClean="0">
                <a:solidFill>
                  <a:schemeClr val="tx1"/>
                </a:solidFill>
              </a:rPr>
              <a:t>Campa</a:t>
            </a:r>
            <a:r>
              <a:rPr lang="en-US" sz="2000" b="0" dirty="0" smtClean="0">
                <a:solidFill>
                  <a:schemeClr val="tx1"/>
                </a:solidFill>
              </a:rPr>
              <a:t>, FEMA Region II-Caribbean Division Director</a:t>
            </a:r>
            <a:br>
              <a:rPr lang="en-US" sz="2000" b="0" dirty="0" smtClean="0">
                <a:solidFill>
                  <a:schemeClr val="tx1"/>
                </a:solidFill>
              </a:rPr>
            </a:br>
            <a:r>
              <a:rPr lang="en-US" sz="2000" b="0" dirty="0" smtClean="0">
                <a:solidFill>
                  <a:schemeClr val="tx1"/>
                </a:solidFill>
              </a:rPr>
              <a:t>Carmen Iris Delgado, CFM, FEMA Region II - CAD–Floodplain Management Heidi M. Carlin, CFM, Risk Analysis, Mapping, and Planning </a:t>
            </a:r>
            <a:r>
              <a:rPr lang="en-US" sz="2000" b="0" dirty="0" smtClean="0">
                <a:solidFill>
                  <a:schemeClr val="tx1"/>
                </a:solidFill>
              </a:rPr>
              <a:t>Partners</a:t>
            </a:r>
          </a:p>
          <a:p>
            <a:pPr eaLnBrk="1" hangingPunct="1">
              <a:defRPr/>
            </a:pPr>
            <a:r>
              <a:rPr lang="en-US" sz="2000" b="0" dirty="0" smtClean="0"/>
              <a:t/>
            </a:r>
            <a:br>
              <a:rPr lang="en-US" sz="2000" b="0" dirty="0" smtClean="0"/>
            </a:br>
            <a:endParaRPr lang="en-US" sz="2000" b="0" dirty="0" smtClean="0"/>
          </a:p>
          <a:p>
            <a:pPr marL="112713" indent="-112713" eaLnBrk="1" hangingPunct="1">
              <a:defRPr/>
            </a:pPr>
            <a:r>
              <a:rPr lang="en-US" sz="900" b="0" dirty="0" smtClean="0"/>
              <a:t>                                                                </a:t>
            </a:r>
            <a:r>
              <a:rPr lang="en-US" sz="2000" b="0" dirty="0" smtClean="0"/>
              <a:t/>
            </a:r>
            <a:br>
              <a:rPr lang="en-US" sz="2000" b="0" dirty="0" smtClean="0"/>
            </a:br>
            <a:endParaRPr lang="en-US" sz="2000" i="1" dirty="0">
              <a:sym typeface="Arial" charset="0"/>
            </a:endParaRPr>
          </a:p>
        </p:txBody>
      </p:sp>
      <p:pic>
        <p:nvPicPr>
          <p:cNvPr id="1026" name="Picture 2" descr="Puerto Rico Coastal Flooding Outreach and Education Program."/>
          <p:cNvPicPr>
            <a:picLocks noChangeAspect="1" noChangeArrowheads="1"/>
          </p:cNvPicPr>
          <p:nvPr/>
        </p:nvPicPr>
        <p:blipFill>
          <a:blip r:embed="rId3" cstate="print"/>
          <a:srcRect/>
          <a:stretch>
            <a:fillRect/>
          </a:stretch>
        </p:blipFill>
        <p:spPr bwMode="auto">
          <a:xfrm>
            <a:off x="5514446" y="228600"/>
            <a:ext cx="3324754" cy="321320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Risk MAP Program Overview </a:t>
            </a:r>
            <a:r>
              <a:rPr lang="en-US" sz="2600" dirty="0" smtClean="0"/>
              <a:t>(continued)</a:t>
            </a:r>
          </a:p>
        </p:txBody>
      </p:sp>
      <p:sp>
        <p:nvSpPr>
          <p:cNvPr id="8195" name="Rectangle 3"/>
          <p:cNvSpPr>
            <a:spLocks noGrp="1" noChangeArrowheads="1"/>
          </p:cNvSpPr>
          <p:nvPr>
            <p:ph type="body" idx="1"/>
          </p:nvPr>
        </p:nvSpPr>
        <p:spPr/>
        <p:txBody>
          <a:bodyPr/>
          <a:lstStyle/>
          <a:p>
            <a:r>
              <a:rPr lang="en-US" dirty="0" smtClean="0"/>
              <a:t>Through Risk MAP, FEMA works with communities to develop flood risk products and flood hazard maps that are:</a:t>
            </a:r>
          </a:p>
          <a:p>
            <a:pPr lvl="1"/>
            <a:r>
              <a:rPr lang="en-US" dirty="0" smtClean="0"/>
              <a:t>Based on the best available data from the community and latest technologies</a:t>
            </a:r>
          </a:p>
          <a:p>
            <a:pPr lvl="1"/>
            <a:r>
              <a:rPr lang="en-US" dirty="0" smtClean="0"/>
              <a:t>Conducted by watershed</a:t>
            </a:r>
          </a:p>
          <a:p>
            <a:pPr lvl="1"/>
            <a:r>
              <a:rPr lang="en-US" dirty="0" smtClean="0"/>
              <a:t>Strengthened by partnerships </a:t>
            </a:r>
          </a:p>
          <a:p>
            <a:r>
              <a:rPr lang="en-US" dirty="0" smtClean="0"/>
              <a:t>Communities can use Risk MAP tools and data to: </a:t>
            </a:r>
          </a:p>
          <a:p>
            <a:pPr lvl="1"/>
            <a:r>
              <a:rPr lang="en-US" dirty="0" smtClean="0"/>
              <a:t>Create or improve Hazard Mitigation Plans</a:t>
            </a:r>
          </a:p>
          <a:p>
            <a:pPr lvl="1"/>
            <a:r>
              <a:rPr lang="en-US" dirty="0" smtClean="0"/>
              <a:t>Make informed decisions about development, ordinances, and flood mitigation projects </a:t>
            </a:r>
          </a:p>
          <a:p>
            <a:pPr lvl="1"/>
            <a:r>
              <a:rPr lang="en-US" dirty="0" smtClean="0"/>
              <a:t>Communicate with citizens about flood risk</a:t>
            </a:r>
          </a:p>
          <a:p>
            <a:endParaRPr lang="en-US" dirty="0" smtClean="0"/>
          </a:p>
          <a:p>
            <a:endParaRPr lang="en-US" dirty="0" smtClean="0"/>
          </a:p>
          <a:p>
            <a:pPr lvl="1"/>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4800" y="1955514"/>
            <a:ext cx="3926904" cy="4301816"/>
            <a:chOff x="304800" y="1955514"/>
            <a:chExt cx="3926904" cy="4301816"/>
          </a:xfrm>
        </p:grpSpPr>
        <p:sp>
          <p:nvSpPr>
            <p:cNvPr id="53250" name="TextBox 6"/>
            <p:cNvSpPr txBox="1">
              <a:spLocks noChangeArrowheads="1"/>
            </p:cNvSpPr>
            <p:nvPr/>
          </p:nvSpPr>
          <p:spPr bwMode="auto">
            <a:xfrm>
              <a:off x="380999" y="5334000"/>
              <a:ext cx="3810001" cy="923330"/>
            </a:xfrm>
            <a:prstGeom prst="rect">
              <a:avLst/>
            </a:prstGeom>
            <a:noFill/>
            <a:ln w="9525">
              <a:noFill/>
              <a:miter lim="800000"/>
              <a:headEnd/>
              <a:tailEnd/>
            </a:ln>
          </p:spPr>
          <p:txBody>
            <a:bodyPr wrap="square">
              <a:spAutoFit/>
            </a:bodyPr>
            <a:lstStyle/>
            <a:p>
              <a:r>
                <a:rPr lang="en-US" b="1" dirty="0">
                  <a:solidFill>
                    <a:srgbClr val="5B5C5E"/>
                  </a:solidFill>
                  <a:latin typeface="+mn-lt"/>
                </a:rPr>
                <a:t>Traditional products are regulatory and subject to statutory due-process requirements</a:t>
              </a:r>
            </a:p>
          </p:txBody>
        </p:sp>
        <p:grpSp>
          <p:nvGrpSpPr>
            <p:cNvPr id="6" name="Group 5"/>
            <p:cNvGrpSpPr/>
            <p:nvPr/>
          </p:nvGrpSpPr>
          <p:grpSpPr>
            <a:xfrm>
              <a:off x="304800" y="1955514"/>
              <a:ext cx="3926904" cy="3199368"/>
              <a:chOff x="304800" y="1955514"/>
              <a:chExt cx="3926904" cy="3199368"/>
            </a:xfrm>
          </p:grpSpPr>
          <p:grpSp>
            <p:nvGrpSpPr>
              <p:cNvPr id="2" name="Group 15"/>
              <p:cNvGrpSpPr>
                <a:grpSpLocks/>
              </p:cNvGrpSpPr>
              <p:nvPr/>
            </p:nvGrpSpPr>
            <p:grpSpPr bwMode="auto">
              <a:xfrm>
                <a:off x="304800" y="1955514"/>
                <a:ext cx="2379663" cy="2438400"/>
                <a:chOff x="2590800" y="3276600"/>
                <a:chExt cx="2057400" cy="2895600"/>
              </a:xfrm>
            </p:grpSpPr>
            <p:grpSp>
              <p:nvGrpSpPr>
                <p:cNvPr id="3" name="Group 9"/>
                <p:cNvGrpSpPr>
                  <a:grpSpLocks/>
                </p:cNvGrpSpPr>
                <p:nvPr/>
              </p:nvGrpSpPr>
              <p:grpSpPr bwMode="auto">
                <a:xfrm>
                  <a:off x="2590800" y="3276600"/>
                  <a:ext cx="2057400" cy="2895600"/>
                  <a:chOff x="2971800" y="3352800"/>
                  <a:chExt cx="2057400" cy="2895600"/>
                </a:xfrm>
              </p:grpSpPr>
              <p:sp>
                <p:nvSpPr>
                  <p:cNvPr id="15" name="Rectangle 14"/>
                  <p:cNvSpPr/>
                  <p:nvPr/>
                </p:nvSpPr>
                <p:spPr bwMode="auto">
                  <a:xfrm>
                    <a:off x="2971800" y="3352800"/>
                    <a:ext cx="2057400" cy="2895600"/>
                  </a:xfrm>
                  <a:prstGeom prst="rect">
                    <a:avLst/>
                  </a:prstGeom>
                  <a:solidFill>
                    <a:srgbClr val="FFFFFF"/>
                  </a:solidFill>
                  <a:ln w="12700" cap="flat" cmpd="sng" algn="ctr">
                    <a:solidFill>
                      <a:schemeClr val="tx1"/>
                    </a:solidFill>
                    <a:prstDash val="solid"/>
                    <a:round/>
                    <a:headEnd type="none" w="med" len="med"/>
                    <a:tailEnd type="none" w="med" len="med"/>
                  </a:ln>
                  <a:effectLst>
                    <a:outerShdw blurRad="50800" dist="38100" algn="l" rotWithShape="0">
                      <a:prstClr val="black">
                        <a:alpha val="40000"/>
                      </a:prstClr>
                    </a:outerShdw>
                  </a:effectLst>
                </p:spPr>
                <p:txBody>
                  <a:bodyPr/>
                  <a:lstStyle/>
                  <a:p>
                    <a:pPr algn="ctr" eaLnBrk="0" hangingPunct="0">
                      <a:spcBef>
                        <a:spcPct val="50000"/>
                      </a:spcBef>
                      <a:defRPr/>
                    </a:pPr>
                    <a:endParaRPr lang="en-US" sz="2400" dirty="0">
                      <a:latin typeface="Times" pitchFamily="18" charset="0"/>
                      <a:cs typeface="+mn-cs"/>
                    </a:endParaRPr>
                  </a:p>
                </p:txBody>
              </p:sp>
              <p:grpSp>
                <p:nvGrpSpPr>
                  <p:cNvPr id="4" name="Group 7"/>
                  <p:cNvGrpSpPr/>
                  <p:nvPr/>
                </p:nvGrpSpPr>
                <p:grpSpPr>
                  <a:xfrm>
                    <a:off x="2971800" y="3363912"/>
                    <a:ext cx="2057400" cy="2747533"/>
                    <a:chOff x="4062413" y="2970212"/>
                    <a:chExt cx="2057400" cy="2747533"/>
                  </a:xfrm>
                  <a:noFill/>
                </p:grpSpPr>
                <p:sp>
                  <p:nvSpPr>
                    <p:cNvPr id="17" name="TextBox 16"/>
                    <p:cNvSpPr txBox="1"/>
                    <p:nvPr/>
                  </p:nvSpPr>
                  <p:spPr>
                    <a:xfrm>
                      <a:off x="4062413" y="2970212"/>
                      <a:ext cx="2057400" cy="369888"/>
                    </a:xfrm>
                    <a:prstGeom prst="rect">
                      <a:avLst/>
                    </a:prstGeom>
                    <a:grpFill/>
                    <a:ln w="12700">
                      <a:noFill/>
                    </a:ln>
                    <a:effectLst/>
                  </p:spPr>
                  <p:txBody>
                    <a:bodyPr>
                      <a:spAutoFit/>
                    </a:bodyPr>
                    <a:lstStyle/>
                    <a:p>
                      <a:pPr>
                        <a:defRPr/>
                      </a:pPr>
                      <a:r>
                        <a:rPr lang="en-US" b="1" dirty="0">
                          <a:latin typeface="Times"/>
                          <a:cs typeface="+mn-cs"/>
                        </a:rPr>
                        <a:t>DFIRM Database</a:t>
                      </a:r>
                    </a:p>
                  </p:txBody>
                </p:sp>
                <p:pic>
                  <p:nvPicPr>
                    <p:cNvPr id="18" name="Picture 11" descr="dfirm_layers.bmp"/>
                    <p:cNvPicPr>
                      <a:picLocks noChangeAspect="1" noChangeArrowheads="1"/>
                    </p:cNvPicPr>
                    <p:nvPr/>
                  </p:nvPicPr>
                  <p:blipFill>
                    <a:blip r:embed="rId3" cstate="print"/>
                    <a:srcRect/>
                    <a:stretch>
                      <a:fillRect/>
                    </a:stretch>
                  </p:blipFill>
                  <p:spPr bwMode="auto">
                    <a:xfrm>
                      <a:off x="4214813" y="3416300"/>
                      <a:ext cx="1074737" cy="2301445"/>
                    </a:xfrm>
                    <a:prstGeom prst="rect">
                      <a:avLst/>
                    </a:prstGeom>
                    <a:grpFill/>
                    <a:ln w="12700">
                      <a:noFill/>
                      <a:miter lim="800000"/>
                      <a:headEnd/>
                      <a:tailEnd/>
                    </a:ln>
                  </p:spPr>
                </p:pic>
              </p:grpSp>
            </p:grpSp>
            <p:grpSp>
              <p:nvGrpSpPr>
                <p:cNvPr id="5" name="Group 14"/>
                <p:cNvGrpSpPr/>
                <p:nvPr/>
              </p:nvGrpSpPr>
              <p:grpSpPr>
                <a:xfrm>
                  <a:off x="3810000" y="4343400"/>
                  <a:ext cx="609600" cy="914400"/>
                  <a:chOff x="3886200" y="4419600"/>
                  <a:chExt cx="609600" cy="914400"/>
                </a:xfrm>
                <a:gradFill flip="none" rotWithShape="1">
                  <a:gsLst>
                    <a:gs pos="0">
                      <a:schemeClr val="accent1"/>
                    </a:gs>
                    <a:gs pos="50000">
                      <a:schemeClr val="accent1">
                        <a:shade val="67500"/>
                        <a:satMod val="115000"/>
                      </a:schemeClr>
                    </a:gs>
                    <a:gs pos="100000">
                      <a:schemeClr val="accent1">
                        <a:shade val="100000"/>
                        <a:satMod val="115000"/>
                      </a:schemeClr>
                    </a:gs>
                  </a:gsLst>
                  <a:lin ang="0" scaled="1"/>
                  <a:tileRect/>
                </a:gradFill>
              </p:grpSpPr>
              <p:sp>
                <p:nvSpPr>
                  <p:cNvPr id="12" name="Flowchart: Magnetic Disk 11"/>
                  <p:cNvSpPr/>
                  <p:nvPr/>
                </p:nvSpPr>
                <p:spPr bwMode="auto">
                  <a:xfrm>
                    <a:off x="3886200" y="4419600"/>
                    <a:ext cx="609600" cy="914400"/>
                  </a:xfrm>
                  <a:prstGeom prst="flowChartMagneticDisk">
                    <a:avLst/>
                  </a:prstGeom>
                  <a:grpFill/>
                  <a:ln w="12700" cap="flat" cmpd="sng" algn="ctr">
                    <a:solidFill>
                      <a:schemeClr val="tx1"/>
                    </a:solidFill>
                    <a:prstDash val="solid"/>
                    <a:round/>
                    <a:headEnd type="none" w="med" len="med"/>
                    <a:tailEnd type="none" w="med" len="med"/>
                  </a:ln>
                  <a:effectLst>
                    <a:outerShdw blurRad="50800" dist="38100" algn="l" rotWithShape="0">
                      <a:prstClr val="black">
                        <a:alpha val="40000"/>
                      </a:prstClr>
                    </a:outerShdw>
                  </a:effectLst>
                </p:spPr>
                <p:txBody>
                  <a:bodyPr/>
                  <a:lstStyle/>
                  <a:p>
                    <a:pPr algn="ctr" eaLnBrk="0" hangingPunct="0">
                      <a:spcBef>
                        <a:spcPct val="50000"/>
                      </a:spcBef>
                      <a:defRPr/>
                    </a:pPr>
                    <a:endParaRPr lang="en-US" sz="2400" dirty="0">
                      <a:latin typeface="Times" pitchFamily="18" charset="0"/>
                      <a:cs typeface="+mn-cs"/>
                    </a:endParaRPr>
                  </a:p>
                </p:txBody>
              </p:sp>
              <p:sp>
                <p:nvSpPr>
                  <p:cNvPr id="13" name="Flowchart: Magnetic Disk 12"/>
                  <p:cNvSpPr/>
                  <p:nvPr/>
                </p:nvSpPr>
                <p:spPr bwMode="auto">
                  <a:xfrm>
                    <a:off x="3886200" y="4419600"/>
                    <a:ext cx="609600" cy="685800"/>
                  </a:xfrm>
                  <a:prstGeom prst="flowChartMagneticDisk">
                    <a:avLst/>
                  </a:prstGeom>
                  <a:grpFill/>
                  <a:ln w="12700" cap="flat" cmpd="sng" algn="ctr">
                    <a:solidFill>
                      <a:schemeClr val="tx1"/>
                    </a:solidFill>
                    <a:prstDash val="solid"/>
                    <a:round/>
                    <a:headEnd type="none" w="med" len="med"/>
                    <a:tailEnd type="none" w="med" len="med"/>
                  </a:ln>
                  <a:effectLst/>
                </p:spPr>
                <p:txBody>
                  <a:bodyPr/>
                  <a:lstStyle/>
                  <a:p>
                    <a:pPr algn="ctr" eaLnBrk="0" hangingPunct="0">
                      <a:spcBef>
                        <a:spcPct val="50000"/>
                      </a:spcBef>
                      <a:defRPr/>
                    </a:pPr>
                    <a:endParaRPr lang="en-US" sz="2400" dirty="0">
                      <a:latin typeface="Times" pitchFamily="18" charset="0"/>
                      <a:cs typeface="+mn-cs"/>
                    </a:endParaRPr>
                  </a:p>
                </p:txBody>
              </p:sp>
              <p:sp>
                <p:nvSpPr>
                  <p:cNvPr id="14" name="Flowchart: Magnetic Disk 13"/>
                  <p:cNvSpPr/>
                  <p:nvPr/>
                </p:nvSpPr>
                <p:spPr bwMode="auto">
                  <a:xfrm>
                    <a:off x="3886200" y="4419600"/>
                    <a:ext cx="609600" cy="381000"/>
                  </a:xfrm>
                  <a:prstGeom prst="flowChartMagneticDisk">
                    <a:avLst/>
                  </a:prstGeom>
                  <a:grpFill/>
                  <a:ln w="12700" cap="flat" cmpd="sng" algn="ctr">
                    <a:solidFill>
                      <a:schemeClr val="tx1"/>
                    </a:solidFill>
                    <a:prstDash val="solid"/>
                    <a:round/>
                    <a:headEnd type="none" w="med" len="med"/>
                    <a:tailEnd type="none" w="med" len="med"/>
                  </a:ln>
                  <a:effectLst/>
                </p:spPr>
                <p:txBody>
                  <a:bodyPr/>
                  <a:lstStyle/>
                  <a:p>
                    <a:pPr algn="ctr" eaLnBrk="0" hangingPunct="0">
                      <a:spcBef>
                        <a:spcPct val="50000"/>
                      </a:spcBef>
                      <a:defRPr/>
                    </a:pPr>
                    <a:endParaRPr lang="en-US" sz="2400" dirty="0">
                      <a:latin typeface="Times" pitchFamily="18" charset="0"/>
                      <a:cs typeface="+mn-cs"/>
                    </a:endParaRPr>
                  </a:p>
                </p:txBody>
              </p:sp>
            </p:grpSp>
          </p:grpSp>
          <p:pic>
            <p:nvPicPr>
              <p:cNvPr id="19" name="Picture 18"/>
              <p:cNvPicPr>
                <a:picLocks noChangeAspect="1"/>
              </p:cNvPicPr>
              <p:nvPr/>
            </p:nvPicPr>
            <p:blipFill>
              <a:blip r:embed="rId4" cstate="print"/>
              <a:srcRect/>
              <a:stretch>
                <a:fillRect/>
              </a:stretch>
            </p:blipFill>
            <p:spPr bwMode="auto">
              <a:xfrm rot="21324621">
                <a:off x="1191372" y="2479304"/>
                <a:ext cx="1763712" cy="2289175"/>
              </a:xfrm>
              <a:prstGeom prst="rect">
                <a:avLst/>
              </a:prstGeom>
              <a:noFill/>
              <a:ln w="9525">
                <a:solidFill>
                  <a:schemeClr val="tx1">
                    <a:lumMod val="75000"/>
                    <a:lumOff val="25000"/>
                  </a:schemeClr>
                </a:solidFill>
                <a:miter lim="800000"/>
                <a:headEnd/>
                <a:tailEnd/>
              </a:ln>
              <a:effectLst>
                <a:outerShdw blurRad="50800" dist="38100" dir="2700000" algn="tl" rotWithShape="0">
                  <a:prstClr val="black">
                    <a:alpha val="40000"/>
                  </a:prstClr>
                </a:outerShdw>
              </a:effectLst>
            </p:spPr>
          </p:pic>
          <p:pic>
            <p:nvPicPr>
              <p:cNvPr id="20" name="Picture 7" descr="Madison_County_DFIRM_panel32.jpg"/>
              <p:cNvPicPr>
                <a:picLocks noChangeAspect="1" noChangeArrowheads="1"/>
              </p:cNvPicPr>
              <p:nvPr/>
            </p:nvPicPr>
            <p:blipFill>
              <a:blip r:embed="rId5" cstate="print"/>
              <a:srcRect/>
              <a:stretch>
                <a:fillRect/>
              </a:stretch>
            </p:blipFill>
            <p:spPr bwMode="auto">
              <a:xfrm rot="21371712">
                <a:off x="2113214" y="3402282"/>
                <a:ext cx="2118490" cy="1752600"/>
              </a:xfrm>
              <a:prstGeom prst="rect">
                <a:avLst/>
              </a:prstGeom>
              <a:noFill/>
              <a:ln w="9525">
                <a:solidFill>
                  <a:schemeClr val="tx1">
                    <a:lumMod val="75000"/>
                    <a:lumOff val="25000"/>
                  </a:schemeClr>
                </a:solidFill>
                <a:miter lim="800000"/>
                <a:headEnd/>
                <a:tailEnd/>
              </a:ln>
              <a:effectLst>
                <a:outerShdw blurRad="50800" dist="38100" dir="2700000" algn="tl" rotWithShape="0">
                  <a:prstClr val="black">
                    <a:alpha val="40000"/>
                  </a:prstClr>
                </a:outerShdw>
              </a:effectLst>
            </p:spPr>
          </p:pic>
        </p:grpSp>
      </p:grpSp>
      <p:sp>
        <p:nvSpPr>
          <p:cNvPr id="21" name="TextBox 20"/>
          <p:cNvSpPr txBox="1"/>
          <p:nvPr/>
        </p:nvSpPr>
        <p:spPr>
          <a:xfrm>
            <a:off x="533400" y="1390650"/>
            <a:ext cx="3360738" cy="369332"/>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txBody>
          <a:bodyPr>
            <a:spAutoFit/>
          </a:bodyPr>
          <a:lstStyle/>
          <a:p>
            <a:pPr>
              <a:defRPr/>
            </a:pPr>
            <a:r>
              <a:rPr lang="en-US" b="1" dirty="0">
                <a:solidFill>
                  <a:schemeClr val="bg1"/>
                </a:solidFill>
                <a:latin typeface="+mn-lt"/>
                <a:cs typeface="+mn-cs"/>
              </a:rPr>
              <a:t>Traditional Regulatory Products</a:t>
            </a:r>
          </a:p>
        </p:txBody>
      </p:sp>
      <p:sp>
        <p:nvSpPr>
          <p:cNvPr id="25" name="TextBox 24"/>
          <p:cNvSpPr txBox="1"/>
          <p:nvPr/>
        </p:nvSpPr>
        <p:spPr>
          <a:xfrm>
            <a:off x="5168900" y="1374775"/>
            <a:ext cx="2755900" cy="369332"/>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txBody>
          <a:bodyPr>
            <a:spAutoFit/>
          </a:bodyPr>
          <a:lstStyle/>
          <a:p>
            <a:pPr>
              <a:defRPr/>
            </a:pPr>
            <a:r>
              <a:rPr lang="en-US" b="1" dirty="0">
                <a:solidFill>
                  <a:schemeClr val="bg1"/>
                </a:solidFill>
                <a:latin typeface="+mn-lt"/>
                <a:cs typeface="+mn-cs"/>
              </a:rPr>
              <a:t>Non-Regulatory Products</a:t>
            </a:r>
          </a:p>
        </p:txBody>
      </p:sp>
      <p:sp>
        <p:nvSpPr>
          <p:cNvPr id="26" name="Rectangle 25"/>
          <p:cNvSpPr/>
          <p:nvPr/>
        </p:nvSpPr>
        <p:spPr>
          <a:xfrm>
            <a:off x="381000" y="2031714"/>
            <a:ext cx="1981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81000" y="2031714"/>
            <a:ext cx="1295400" cy="276999"/>
          </a:xfrm>
          <a:prstGeom prst="rect">
            <a:avLst/>
          </a:prstGeom>
          <a:noFill/>
        </p:spPr>
        <p:txBody>
          <a:bodyPr wrap="square" rtlCol="0">
            <a:spAutoFit/>
          </a:bodyPr>
          <a:lstStyle/>
          <a:p>
            <a:r>
              <a:rPr lang="en-US" sz="1200" b="1" dirty="0" smtClean="0">
                <a:cs typeface="Arial" pitchFamily="34" charset="0"/>
              </a:rPr>
              <a:t>FIRM Database</a:t>
            </a:r>
            <a:endParaRPr lang="en-US" sz="1200" b="1" dirty="0">
              <a:cs typeface="Arial" pitchFamily="34" charset="0"/>
            </a:endParaRPr>
          </a:p>
        </p:txBody>
      </p:sp>
      <p:grpSp>
        <p:nvGrpSpPr>
          <p:cNvPr id="10" name="Group 9" descr="A Flood Risk Database, cover of a Flood Risk Report, and a Watershed Risk Map. Non-regulatory products are not subject to statutory due-process requirements."/>
          <p:cNvGrpSpPr/>
          <p:nvPr/>
        </p:nvGrpSpPr>
        <p:grpSpPr>
          <a:xfrm>
            <a:off x="4815164" y="1736672"/>
            <a:ext cx="4024036" cy="4521253"/>
            <a:chOff x="4815164" y="1736672"/>
            <a:chExt cx="4024036" cy="4521253"/>
          </a:xfrm>
        </p:grpSpPr>
        <p:sp>
          <p:nvSpPr>
            <p:cNvPr id="77826" name="TextBox 7"/>
            <p:cNvSpPr txBox="1">
              <a:spLocks noChangeArrowheads="1"/>
            </p:cNvSpPr>
            <p:nvPr/>
          </p:nvSpPr>
          <p:spPr bwMode="auto">
            <a:xfrm>
              <a:off x="5168900" y="5334000"/>
              <a:ext cx="3670300" cy="923925"/>
            </a:xfrm>
            <a:prstGeom prst="rect">
              <a:avLst/>
            </a:prstGeom>
            <a:noFill/>
            <a:ln w="9525">
              <a:noFill/>
              <a:miter lim="800000"/>
              <a:headEnd/>
              <a:tailEnd/>
            </a:ln>
          </p:spPr>
          <p:txBody>
            <a:bodyPr wrap="square">
              <a:spAutoFit/>
            </a:bodyPr>
            <a:lstStyle/>
            <a:p>
              <a:r>
                <a:rPr lang="en-US" b="1" dirty="0" smtClean="0">
                  <a:solidFill>
                    <a:srgbClr val="5B5C5E"/>
                  </a:solidFill>
                  <a:latin typeface="+mn-lt"/>
                </a:rPr>
                <a:t>Non-regulatory products are </a:t>
              </a:r>
              <a:r>
                <a:rPr lang="en-US" b="1" dirty="0">
                  <a:solidFill>
                    <a:srgbClr val="5B5C5E"/>
                  </a:solidFill>
                  <a:latin typeface="+mn-lt"/>
                </a:rPr>
                <a:t>not subject to statutory due-process requirements</a:t>
              </a:r>
            </a:p>
          </p:txBody>
        </p:sp>
        <p:grpSp>
          <p:nvGrpSpPr>
            <p:cNvPr id="7" name="Group 6"/>
            <p:cNvGrpSpPr/>
            <p:nvPr/>
          </p:nvGrpSpPr>
          <p:grpSpPr>
            <a:xfrm>
              <a:off x="4815164" y="1736672"/>
              <a:ext cx="3743298" cy="3559785"/>
              <a:chOff x="4815164" y="1736672"/>
              <a:chExt cx="3743298" cy="3559785"/>
            </a:xfrm>
          </p:grpSpPr>
          <p:pic>
            <p:nvPicPr>
              <p:cNvPr id="24" name="Picture 15"/>
              <p:cNvPicPr>
                <a:picLocks noChangeAspect="1" noChangeArrowheads="1"/>
              </p:cNvPicPr>
              <p:nvPr/>
            </p:nvPicPr>
            <p:blipFill>
              <a:blip r:embed="rId6" cstate="print"/>
              <a:srcRect/>
              <a:stretch>
                <a:fillRect/>
              </a:stretch>
            </p:blipFill>
            <p:spPr bwMode="auto">
              <a:xfrm rot="273904">
                <a:off x="6802187" y="1736672"/>
                <a:ext cx="1756275" cy="2301811"/>
              </a:xfrm>
              <a:prstGeom prst="rect">
                <a:avLst/>
              </a:prstGeom>
              <a:noFill/>
              <a:ln w="9525">
                <a:solidFill>
                  <a:schemeClr val="tx1"/>
                </a:solidFill>
                <a:miter lim="800000"/>
                <a:headEnd/>
                <a:tailEnd/>
              </a:ln>
            </p:spPr>
          </p:pic>
          <p:grpSp>
            <p:nvGrpSpPr>
              <p:cNvPr id="31" name="Group 30"/>
              <p:cNvGrpSpPr/>
              <p:nvPr/>
            </p:nvGrpSpPr>
            <p:grpSpPr>
              <a:xfrm>
                <a:off x="4815164" y="1967468"/>
                <a:ext cx="1925638" cy="2284412"/>
                <a:chOff x="4739837" y="1969961"/>
                <a:chExt cx="1925638" cy="2284412"/>
              </a:xfrm>
            </p:grpSpPr>
            <p:pic>
              <p:nvPicPr>
                <p:cNvPr id="22" name="Picture 2"/>
                <p:cNvPicPr>
                  <a:picLocks noChangeAspect="1" noChangeArrowheads="1"/>
                </p:cNvPicPr>
                <p:nvPr/>
              </p:nvPicPr>
              <p:blipFill>
                <a:blip r:embed="rId7" cstate="print"/>
                <a:srcRect/>
                <a:stretch>
                  <a:fillRect/>
                </a:stretch>
              </p:blipFill>
              <p:spPr bwMode="auto">
                <a:xfrm rot="21313830">
                  <a:off x="4739837" y="1969961"/>
                  <a:ext cx="1925638" cy="2284412"/>
                </a:xfrm>
                <a:prstGeom prst="rect">
                  <a:avLst/>
                </a:prstGeom>
                <a:noFill/>
                <a:ln w="9525">
                  <a:noFill/>
                  <a:miter lim="800000"/>
                  <a:headEnd/>
                  <a:tailEnd/>
                </a:ln>
              </p:spPr>
            </p:pic>
            <p:sp>
              <p:nvSpPr>
                <p:cNvPr id="29" name="Rectangle 28"/>
                <p:cNvSpPr/>
                <p:nvPr/>
              </p:nvSpPr>
              <p:spPr>
                <a:xfrm rot="21313830">
                  <a:off x="4743016" y="2051776"/>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rot="21313830">
                  <a:off x="4742999" y="2046911"/>
                  <a:ext cx="1640841" cy="461665"/>
                </a:xfrm>
                <a:prstGeom prst="rect">
                  <a:avLst/>
                </a:prstGeom>
                <a:noFill/>
              </p:spPr>
              <p:txBody>
                <a:bodyPr wrap="square" rtlCol="0">
                  <a:spAutoFit/>
                </a:bodyPr>
                <a:lstStyle/>
                <a:p>
                  <a:r>
                    <a:rPr lang="en-US" sz="1200" b="1" dirty="0">
                      <a:cs typeface="Arial" pitchFamily="34" charset="0"/>
                    </a:rPr>
                    <a:t>Flood </a:t>
                  </a:r>
                  <a:r>
                    <a:rPr lang="en-US" sz="1200" b="1" dirty="0" smtClean="0">
                      <a:cs typeface="Arial" pitchFamily="34" charset="0"/>
                    </a:rPr>
                    <a:t>Risk Database</a:t>
                  </a:r>
                  <a:endParaRPr lang="en-US" sz="1200" b="1" dirty="0">
                    <a:cs typeface="Arial" pitchFamily="34" charset="0"/>
                  </a:endParaRPr>
                </a:p>
              </p:txBody>
            </p:sp>
            <p:pic>
              <p:nvPicPr>
                <p:cNvPr id="28" name="Picture 2"/>
                <p:cNvPicPr>
                  <a:picLocks noChangeAspect="1" noChangeArrowheads="1"/>
                </p:cNvPicPr>
                <p:nvPr/>
              </p:nvPicPr>
              <p:blipFill>
                <a:blip r:embed="rId7" cstate="print"/>
                <a:srcRect l="6472" t="40027" r="18343" b="9938"/>
                <a:stretch>
                  <a:fillRect/>
                </a:stretch>
              </p:blipFill>
              <p:spPr bwMode="auto">
                <a:xfrm rot="21313830">
                  <a:off x="4815676" y="2501084"/>
                  <a:ext cx="1640840" cy="1295400"/>
                </a:xfrm>
                <a:prstGeom prst="rect">
                  <a:avLst/>
                </a:prstGeom>
                <a:noFill/>
                <a:ln w="9525">
                  <a:noFill/>
                  <a:miter lim="800000"/>
                  <a:headEnd/>
                  <a:tailEnd/>
                </a:ln>
              </p:spPr>
            </p:pic>
          </p:grpSp>
          <p:pic>
            <p:nvPicPr>
              <p:cNvPr id="23" name="Picture 6"/>
              <p:cNvPicPr>
                <a:picLocks noChangeAspect="1" noChangeArrowheads="1"/>
              </p:cNvPicPr>
              <p:nvPr/>
            </p:nvPicPr>
            <p:blipFill rotWithShape="1">
              <a:blip r:embed="rId8" cstate="print"/>
              <a:srcRect l="3727" t="2466" r="3635" b="4037"/>
              <a:stretch/>
            </p:blipFill>
            <p:spPr bwMode="auto">
              <a:xfrm rot="21347639">
                <a:off x="5816036" y="3202387"/>
                <a:ext cx="1606598" cy="2094070"/>
              </a:xfrm>
              <a:prstGeom prst="rect">
                <a:avLst/>
              </a:prstGeom>
              <a:noFill/>
              <a:ln w="127000" algn="ctr">
                <a:noFill/>
                <a:miter lim="800000"/>
                <a:headEnd/>
                <a:tailEnd/>
              </a:ln>
              <a:effectLst>
                <a:outerShdw blurRad="50800" dist="38100" dir="2700000" algn="tl" rotWithShape="0">
                  <a:prstClr val="black">
                    <a:alpha val="40000"/>
                  </a:prstClr>
                </a:outerShdw>
              </a:effectLst>
            </p:spPr>
          </p:pic>
        </p:grpSp>
      </p:grpSp>
      <p:sp>
        <p:nvSpPr>
          <p:cNvPr id="9" name="Title 8"/>
          <p:cNvSpPr>
            <a:spLocks noGrp="1"/>
          </p:cNvSpPr>
          <p:nvPr>
            <p:ph type="title"/>
          </p:nvPr>
        </p:nvSpPr>
        <p:spPr/>
        <p:txBody>
          <a:bodyPr/>
          <a:lstStyle/>
          <a:p>
            <a:r>
              <a:rPr lang="en-US" dirty="0"/>
              <a:t>Risk MAP Product </a:t>
            </a:r>
            <a:r>
              <a:rPr lang="en-US" dirty="0" smtClean="0"/>
              <a:t>Comparisons</a:t>
            </a:r>
            <a:endParaRPr lang="en-US" dirty="0"/>
          </a:p>
        </p:txBody>
      </p:sp>
    </p:spTree>
    <p:extLst>
      <p:ext uri="{BB962C8B-B14F-4D97-AF65-F5344CB8AC3E}">
        <p14:creationId xmlns:p14="http://schemas.microsoft.com/office/powerpoint/2010/main" val="265129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ea typeface="ＭＳ Ｐゴシック" pitchFamily="34" charset="-128"/>
              </a:rPr>
              <a:t>Risk MAP Project Timeline</a:t>
            </a:r>
          </a:p>
        </p:txBody>
      </p:sp>
      <p:sp>
        <p:nvSpPr>
          <p:cNvPr id="10243" name="Rectangle 3"/>
          <p:cNvSpPr>
            <a:spLocks noGrp="1" noChangeArrowheads="1"/>
          </p:cNvSpPr>
          <p:nvPr>
            <p:ph type="body" idx="1"/>
          </p:nvPr>
        </p:nvSpPr>
        <p:spPr/>
        <p:txBody>
          <a:bodyPr/>
          <a:lstStyle/>
          <a:p>
            <a:pPr lvl="1" eaLnBrk="1" hangingPunct="1"/>
            <a:endParaRPr lang="en-US" sz="2200" dirty="0" smtClean="0">
              <a:solidFill>
                <a:srgbClr val="5B5C5E"/>
              </a:solidFill>
              <a:ea typeface="ＭＳ Ｐゴシック" pitchFamily="34" charset="-128"/>
            </a:endParaRPr>
          </a:p>
          <a:p>
            <a:pPr lvl="1" eaLnBrk="1" hangingPunct="1">
              <a:buFontTx/>
              <a:buNone/>
            </a:pPr>
            <a:endParaRPr lang="en-US" sz="2200" dirty="0" smtClean="0">
              <a:solidFill>
                <a:srgbClr val="5B5C5E"/>
              </a:solidFill>
              <a:ea typeface="ＭＳ Ｐゴシック" pitchFamily="34" charset="-128"/>
            </a:endParaRPr>
          </a:p>
          <a:p>
            <a:pPr lvl="1" eaLnBrk="1" hangingPunct="1">
              <a:buFontTx/>
              <a:buNone/>
            </a:pPr>
            <a:endParaRPr lang="en-US" dirty="0" smtClean="0">
              <a:solidFill>
                <a:srgbClr val="5B5C5E"/>
              </a:solidFill>
              <a:ea typeface="ＭＳ Ｐゴシック" pitchFamily="34" charset="-128"/>
            </a:endParaRPr>
          </a:p>
        </p:txBody>
      </p:sp>
      <p:graphicFrame>
        <p:nvGraphicFramePr>
          <p:cNvPr id="8" name="Content Placeholder 3" descr="Discovery Meeting, Project Kickoff, Flood Study Review, Resilience Meeting, Final CCO meeting. "/>
          <p:cNvGraphicFramePr>
            <a:graphicFrameLocks/>
          </p:cNvGraphicFramePr>
          <p:nvPr>
            <p:extLst>
              <p:ext uri="{D42A27DB-BD31-4B8C-83A1-F6EECF244321}">
                <p14:modId xmlns:p14="http://schemas.microsoft.com/office/powerpoint/2010/main" val="2325044134"/>
              </p:ext>
            </p:extLst>
          </p:nvPr>
        </p:nvGraphicFramePr>
        <p:xfrm>
          <a:off x="791570" y="1452873"/>
          <a:ext cx="7342496" cy="3347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descr="3 to 5 year process."/>
          <p:cNvGraphicFramePr/>
          <p:nvPr>
            <p:extLst>
              <p:ext uri="{D42A27DB-BD31-4B8C-83A1-F6EECF244321}">
                <p14:modId xmlns:p14="http://schemas.microsoft.com/office/powerpoint/2010/main" val="3575090574"/>
              </p:ext>
            </p:extLst>
          </p:nvPr>
        </p:nvGraphicFramePr>
        <p:xfrm>
          <a:off x="177421" y="5105400"/>
          <a:ext cx="8737980" cy="6768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p:cNvSpPr txBox="1"/>
          <p:nvPr/>
        </p:nvSpPr>
        <p:spPr>
          <a:xfrm>
            <a:off x="315913" y="5849529"/>
            <a:ext cx="7913687" cy="307777"/>
          </a:xfrm>
          <a:prstGeom prst="rect">
            <a:avLst/>
          </a:prstGeom>
          <a:noFill/>
        </p:spPr>
        <p:txBody>
          <a:bodyPr wrap="square">
            <a:spAutoFit/>
          </a:bodyPr>
          <a:lstStyle/>
          <a:p>
            <a:pPr>
              <a:defRPr/>
            </a:pPr>
            <a:r>
              <a:rPr lang="en-US" sz="1400" dirty="0">
                <a:latin typeface="+mn-lt"/>
                <a:ea typeface="ＭＳ Ｐゴシック" pitchFamily="-106" charset="-128"/>
              </a:rPr>
              <a:t>*Kickoff and subsequent steps will only occur if a Risk MAP project is conducted.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838200"/>
            <a:ext cx="5715000" cy="2819400"/>
          </a:xfrm>
        </p:spPr>
        <p:txBody>
          <a:bodyPr/>
          <a:lstStyle/>
          <a:p>
            <a:r>
              <a:rPr lang="en-US" dirty="0" smtClean="0"/>
              <a:t>Technical Projects Underway</a:t>
            </a:r>
            <a:endParaRPr lang="en-US" dirty="0"/>
          </a:p>
        </p:txBody>
      </p:sp>
      <p:pic>
        <p:nvPicPr>
          <p:cNvPr id="5" name="Picture 2" descr="Puerto Rico Coastal Flooding Outreach and  Education Program."/>
          <p:cNvPicPr>
            <a:picLocks noChangeAspect="1" noChangeArrowheads="1"/>
          </p:cNvPicPr>
          <p:nvPr/>
        </p:nvPicPr>
        <p:blipFill>
          <a:blip r:embed="rId3" cstate="print"/>
          <a:srcRect/>
          <a:stretch>
            <a:fillRect/>
          </a:stretch>
        </p:blipFill>
        <p:spPr bwMode="auto">
          <a:xfrm>
            <a:off x="5514446" y="228600"/>
            <a:ext cx="3324754" cy="321320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Puerto Rico Technical Projects</a:t>
            </a:r>
          </a:p>
        </p:txBody>
      </p:sp>
      <p:sp>
        <p:nvSpPr>
          <p:cNvPr id="6147" name="Rectangle 3"/>
          <p:cNvSpPr>
            <a:spLocks noGrp="1" noChangeArrowheads="1"/>
          </p:cNvSpPr>
          <p:nvPr>
            <p:ph idx="1"/>
          </p:nvPr>
        </p:nvSpPr>
        <p:spPr/>
        <p:txBody>
          <a:bodyPr/>
          <a:lstStyle/>
          <a:p>
            <a:pPr marL="0" indent="0">
              <a:buNone/>
            </a:pPr>
            <a:r>
              <a:rPr lang="en-US" dirty="0" smtClean="0"/>
              <a:t>1. Discovery</a:t>
            </a:r>
          </a:p>
          <a:p>
            <a:pPr marL="0" indent="0">
              <a:buNone/>
            </a:pPr>
            <a:r>
              <a:rPr lang="en-US" dirty="0" smtClean="0"/>
              <a:t>2. </a:t>
            </a:r>
            <a:r>
              <a:rPr lang="en-US" dirty="0" err="1" smtClean="0"/>
              <a:t>Hazus</a:t>
            </a:r>
            <a:r>
              <a:rPr lang="en-US" dirty="0" smtClean="0"/>
              <a:t> Multi-Hazard Support</a:t>
            </a:r>
          </a:p>
          <a:p>
            <a:pPr marL="0" indent="0">
              <a:buNone/>
            </a:pPr>
            <a:r>
              <a:rPr lang="en-US" dirty="0" smtClean="0"/>
              <a:t>3. Rio Grande de </a:t>
            </a:r>
            <a:r>
              <a:rPr lang="en-US" dirty="0" err="1" smtClean="0"/>
              <a:t>Loiza</a:t>
            </a:r>
            <a:r>
              <a:rPr lang="en-US" dirty="0" smtClean="0"/>
              <a:t> Restudy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838200"/>
            <a:ext cx="4495800" cy="2819400"/>
          </a:xfrm>
        </p:spPr>
        <p:txBody>
          <a:bodyPr/>
          <a:lstStyle/>
          <a:p>
            <a:r>
              <a:rPr lang="en-US" dirty="0" smtClean="0"/>
              <a:t>Puerto Rico Discovery</a:t>
            </a:r>
            <a:endParaRPr lang="en-US" dirty="0"/>
          </a:p>
        </p:txBody>
      </p:sp>
      <p:pic>
        <p:nvPicPr>
          <p:cNvPr id="5" name="Picture 2" descr="Puerto Rico Coastal Flooding Outreach and  Education Program."/>
          <p:cNvPicPr>
            <a:picLocks noChangeAspect="1" noChangeArrowheads="1"/>
          </p:cNvPicPr>
          <p:nvPr/>
        </p:nvPicPr>
        <p:blipFill>
          <a:blip r:embed="rId3" cstate="print"/>
          <a:srcRect/>
          <a:stretch>
            <a:fillRect/>
          </a:stretch>
        </p:blipFill>
        <p:spPr bwMode="auto">
          <a:xfrm>
            <a:off x="5514446" y="228600"/>
            <a:ext cx="3324754" cy="321320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orker reading a map with lake and high rise buildings in the background.&#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810" y="2218551"/>
            <a:ext cx="4898315" cy="4163568"/>
          </a:xfrm>
          <a:prstGeom prst="rect">
            <a:avLst/>
          </a:prstGeom>
        </p:spPr>
      </p:pic>
      <p:sp>
        <p:nvSpPr>
          <p:cNvPr id="6146" name="Rectangle 2"/>
          <p:cNvSpPr>
            <a:spLocks noGrp="1" noChangeArrowheads="1"/>
          </p:cNvSpPr>
          <p:nvPr>
            <p:ph type="title"/>
          </p:nvPr>
        </p:nvSpPr>
        <p:spPr/>
        <p:txBody>
          <a:bodyPr/>
          <a:lstStyle/>
          <a:p>
            <a:r>
              <a:rPr lang="en-US" dirty="0" smtClean="0"/>
              <a:t>What is ‘Discovery’?</a:t>
            </a:r>
          </a:p>
        </p:txBody>
      </p:sp>
      <p:sp>
        <p:nvSpPr>
          <p:cNvPr id="6147" name="Rectangle 3"/>
          <p:cNvSpPr>
            <a:spLocks noGrp="1" noChangeArrowheads="1"/>
          </p:cNvSpPr>
          <p:nvPr>
            <p:ph type="body" idx="1"/>
          </p:nvPr>
        </p:nvSpPr>
        <p:spPr/>
        <p:txBody>
          <a:bodyPr/>
          <a:lstStyle/>
          <a:p>
            <a:r>
              <a:rPr lang="en-US" dirty="0" smtClean="0"/>
              <a:t>First step in the Risk MAP project process</a:t>
            </a:r>
          </a:p>
          <a:p>
            <a:r>
              <a:rPr lang="en-US" dirty="0" smtClean="0"/>
              <a:t>Begins a dialogue about flood risk with communities and other stakeholders to:</a:t>
            </a:r>
          </a:p>
          <a:p>
            <a:pPr lvl="1"/>
            <a:r>
              <a:rPr lang="en-US" dirty="0" smtClean="0"/>
              <a:t>Understand needs and priorities</a:t>
            </a:r>
          </a:p>
          <a:p>
            <a:pPr lvl="1"/>
            <a:r>
              <a:rPr lang="en-US" dirty="0" smtClean="0"/>
              <a:t>Communicate available resources</a:t>
            </a:r>
          </a:p>
          <a:p>
            <a:pPr lvl="1"/>
            <a:r>
              <a:rPr lang="en-US" dirty="0" smtClean="0"/>
              <a:t>Offer partnerships and answer questions</a:t>
            </a:r>
          </a:p>
          <a:p>
            <a:pPr lvl="1"/>
            <a:r>
              <a:rPr lang="en-US" dirty="0" smtClean="0"/>
              <a:t>Give a complete, current picture of </a:t>
            </a:r>
            <a:br>
              <a:rPr lang="en-US" dirty="0" smtClean="0"/>
            </a:br>
            <a:r>
              <a:rPr lang="en-US" dirty="0" smtClean="0"/>
              <a:t>local flood hazards and risks to </a:t>
            </a:r>
            <a:br>
              <a:rPr lang="en-US" dirty="0" smtClean="0"/>
            </a:br>
            <a:r>
              <a:rPr lang="en-US" dirty="0" smtClean="0"/>
              <a:t>help communities:</a:t>
            </a:r>
          </a:p>
          <a:p>
            <a:pPr lvl="2"/>
            <a:r>
              <a:rPr lang="en-US" dirty="0" smtClean="0"/>
              <a:t>Plan for the risk</a:t>
            </a:r>
          </a:p>
          <a:p>
            <a:pPr lvl="2"/>
            <a:r>
              <a:rPr lang="en-US" dirty="0" smtClean="0"/>
              <a:t>Take action to protect their </a:t>
            </a:r>
            <a:br>
              <a:rPr lang="en-US" dirty="0" smtClean="0"/>
            </a:br>
            <a:r>
              <a:rPr lang="en-US" dirty="0" smtClean="0"/>
              <a:t>communities</a:t>
            </a:r>
          </a:p>
          <a:p>
            <a:pPr lvl="2"/>
            <a:r>
              <a:rPr lang="en-US" dirty="0" smtClean="0"/>
              <a:t>Communicate the risk to citizens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 and woman sitting in the audience at a community meet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9200"/>
            <a:ext cx="4045634" cy="5181600"/>
          </a:xfrm>
          <a:prstGeom prst="rect">
            <a:avLst/>
          </a:prstGeom>
        </p:spPr>
      </p:pic>
      <p:sp>
        <p:nvSpPr>
          <p:cNvPr id="11266" name="Rectangle 2"/>
          <p:cNvSpPr>
            <a:spLocks noGrp="1" noChangeArrowheads="1"/>
          </p:cNvSpPr>
          <p:nvPr>
            <p:ph type="title"/>
          </p:nvPr>
        </p:nvSpPr>
        <p:spPr/>
        <p:txBody>
          <a:bodyPr/>
          <a:lstStyle/>
          <a:p>
            <a:r>
              <a:rPr lang="en-US" dirty="0" smtClean="0"/>
              <a:t>The Discovery Process</a:t>
            </a:r>
          </a:p>
        </p:txBody>
      </p:sp>
      <p:sp>
        <p:nvSpPr>
          <p:cNvPr id="11267" name="Rectangle 3"/>
          <p:cNvSpPr>
            <a:spLocks noGrp="1" noChangeArrowheads="1"/>
          </p:cNvSpPr>
          <p:nvPr>
            <p:ph type="body" idx="1"/>
          </p:nvPr>
        </p:nvSpPr>
        <p:spPr>
          <a:xfrm>
            <a:off x="2514600" y="1343025"/>
            <a:ext cx="6172200" cy="4938713"/>
          </a:xfrm>
        </p:spPr>
        <p:txBody>
          <a:bodyPr/>
          <a:lstStyle/>
          <a:p>
            <a:r>
              <a:rPr lang="en-US" dirty="0" smtClean="0"/>
              <a:t>Data Collection</a:t>
            </a:r>
          </a:p>
          <a:p>
            <a:pPr lvl="1"/>
            <a:r>
              <a:rPr lang="en-US" dirty="0" smtClean="0"/>
              <a:t>Collect information about the communities in the watershed</a:t>
            </a:r>
          </a:p>
          <a:p>
            <a:pPr lvl="1"/>
            <a:r>
              <a:rPr lang="en-US" dirty="0" smtClean="0"/>
              <a:t>Develop draft Discovery Report and Map </a:t>
            </a:r>
          </a:p>
          <a:p>
            <a:r>
              <a:rPr lang="en-US" dirty="0" smtClean="0"/>
              <a:t>Discovery Meeting</a:t>
            </a:r>
          </a:p>
          <a:p>
            <a:pPr lvl="1"/>
            <a:r>
              <a:rPr lang="en-US" dirty="0" smtClean="0"/>
              <a:t>Present potential flood risk products and get feedback</a:t>
            </a:r>
          </a:p>
          <a:p>
            <a:pPr lvl="1"/>
            <a:r>
              <a:rPr lang="en-US" dirty="0" smtClean="0"/>
              <a:t>Discuss and prioritize areas needing flood risk study</a:t>
            </a:r>
          </a:p>
          <a:p>
            <a:pPr lvl="1"/>
            <a:r>
              <a:rPr lang="en-US" dirty="0" smtClean="0"/>
              <a:t>Discuss local planning and communication assistance</a:t>
            </a:r>
          </a:p>
          <a:p>
            <a:r>
              <a:rPr lang="en-US" dirty="0" smtClean="0"/>
              <a:t>Outcome </a:t>
            </a:r>
          </a:p>
          <a:p>
            <a:pPr lvl="1"/>
            <a:r>
              <a:rPr lang="en-US" dirty="0" smtClean="0"/>
              <a:t>Finalize Discovery Report and Map</a:t>
            </a:r>
          </a:p>
          <a:p>
            <a:pPr lvl="1"/>
            <a:r>
              <a:rPr lang="en-US" dirty="0" smtClean="0"/>
              <a:t>Develop a scope of work and budget for Risk MAP project</a:t>
            </a:r>
          </a:p>
          <a:p>
            <a:pPr lvl="1"/>
            <a:r>
              <a:rPr lang="en-US" dirty="0" smtClean="0"/>
              <a:t>Determine available local contributions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323696" y="46038"/>
            <a:ext cx="5363103" cy="1154112"/>
          </a:xfrm>
        </p:spPr>
        <p:txBody>
          <a:bodyPr/>
          <a:lstStyle/>
          <a:p>
            <a:r>
              <a:rPr lang="en-US" dirty="0" smtClean="0"/>
              <a:t>Puerto Rico Discovery Project</a:t>
            </a:r>
          </a:p>
        </p:txBody>
      </p:sp>
      <p:sp>
        <p:nvSpPr>
          <p:cNvPr id="11267" name="Rectangle 3"/>
          <p:cNvSpPr>
            <a:spLocks noGrp="1" noChangeArrowheads="1"/>
          </p:cNvSpPr>
          <p:nvPr>
            <p:ph type="body" idx="1"/>
          </p:nvPr>
        </p:nvSpPr>
        <p:spPr>
          <a:xfrm>
            <a:off x="4572000" y="1343025"/>
            <a:ext cx="4114800" cy="4938713"/>
          </a:xfrm>
        </p:spPr>
        <p:txBody>
          <a:bodyPr/>
          <a:lstStyle/>
          <a:p>
            <a:r>
              <a:rPr lang="en-US" dirty="0" smtClean="0"/>
              <a:t>To be performed by the Puerto Rico Planning Board in coordination with FEMA</a:t>
            </a:r>
          </a:p>
          <a:p>
            <a:r>
              <a:rPr lang="en-US" dirty="0" smtClean="0"/>
              <a:t>Timeline</a:t>
            </a:r>
          </a:p>
          <a:p>
            <a:r>
              <a:rPr lang="en-US" dirty="0" smtClean="0"/>
              <a:t>Project Area</a:t>
            </a:r>
          </a:p>
          <a:p>
            <a:pPr lvl="1"/>
            <a:endParaRPr lang="en-US" dirty="0" smtClean="0"/>
          </a:p>
          <a:p>
            <a:pPr lvl="1"/>
            <a:endParaRPr lang="en-US" dirty="0" smtClean="0"/>
          </a:p>
          <a:p>
            <a:pPr lvl="1"/>
            <a:endParaRPr lang="en-US" dirty="0" smtClean="0"/>
          </a:p>
        </p:txBody>
      </p:sp>
      <p:grpSp>
        <p:nvGrpSpPr>
          <p:cNvPr id="2" name="Group 1" descr="Cover of Discovery Report for Chemung Watershed and a Draft Discovery Map for Chemung Watershed."/>
          <p:cNvGrpSpPr/>
          <p:nvPr/>
        </p:nvGrpSpPr>
        <p:grpSpPr>
          <a:xfrm>
            <a:off x="304800" y="468343"/>
            <a:ext cx="3955610" cy="5711290"/>
            <a:chOff x="304800" y="468343"/>
            <a:chExt cx="3955610" cy="5711290"/>
          </a:xfrm>
        </p:grpSpPr>
        <p:pic>
          <p:nvPicPr>
            <p:cNvPr id="5" name="Picture 2"/>
            <p:cNvPicPr>
              <a:picLocks noChangeAspect="1" noChangeArrowheads="1"/>
            </p:cNvPicPr>
            <p:nvPr/>
          </p:nvPicPr>
          <p:blipFill>
            <a:blip r:embed="rId3" cstate="print"/>
            <a:srcRect l="35000" t="10232" r="32778" b="20930"/>
            <a:stretch>
              <a:fillRect/>
            </a:stretch>
          </p:blipFill>
          <p:spPr bwMode="auto">
            <a:xfrm rot="21141632">
              <a:off x="418016" y="468343"/>
              <a:ext cx="2689528" cy="3431468"/>
            </a:xfrm>
            <a:prstGeom prst="rect">
              <a:avLst/>
            </a:prstGeom>
            <a:noFill/>
            <a:ln w="3175">
              <a:solidFill>
                <a:schemeClr val="bg1">
                  <a:lumMod val="50000"/>
                </a:schemeClr>
              </a:solidFill>
              <a:miter lim="800000"/>
              <a:headEnd/>
              <a:tailEnd/>
            </a:ln>
            <a:effectLst>
              <a:outerShdw blurRad="50800" dist="38100" dir="2700000" algn="tl" rotWithShape="0">
                <a:prstClr val="black">
                  <a:alpha val="40000"/>
                </a:prstClr>
              </a:outerShdw>
            </a:effectLst>
          </p:spPr>
        </p:pic>
        <p:pic>
          <p:nvPicPr>
            <p:cNvPr id="4" name="Picture 3"/>
            <p:cNvPicPr>
              <a:picLocks noChangeAspect="1" noChangeArrowheads="1"/>
            </p:cNvPicPr>
            <p:nvPr/>
          </p:nvPicPr>
          <p:blipFill>
            <a:blip r:embed="rId4" cstate="print"/>
            <a:srcRect l="9444" t="10233" r="7778" b="1395"/>
            <a:stretch>
              <a:fillRect/>
            </a:stretch>
          </p:blipFill>
          <p:spPr bwMode="auto">
            <a:xfrm>
              <a:off x="304800" y="3657600"/>
              <a:ext cx="3955610" cy="2522033"/>
            </a:xfrm>
            <a:prstGeom prst="rect">
              <a:avLst/>
            </a:prstGeom>
            <a:noFill/>
            <a:ln w="3175">
              <a:solidFill>
                <a:schemeClr val="bg1">
                  <a:lumMod val="50000"/>
                </a:schemeClr>
              </a:solidFill>
              <a:miter lim="800000"/>
              <a:headEnd/>
              <a:tailEnd/>
            </a:ln>
            <a:effectLst>
              <a:outerShdw blurRad="50800" dist="38100" dir="2700000" algn="tl" rotWithShape="0">
                <a:prstClr val="black">
                  <a:alpha val="40000"/>
                </a:prstClr>
              </a:outerShdw>
            </a:effec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magnifying glass."/>
          <p:cNvPicPr>
            <a:picLocks noChangeAspect="1"/>
          </p:cNvPicPr>
          <p:nvPr/>
        </p:nvPicPr>
        <p:blipFill rotWithShape="1">
          <a:blip r:embed="rId3" cstate="print">
            <a:extLst>
              <a:ext uri="{28A0092B-C50C-407E-A947-70E740481C1C}">
                <a14:useLocalDpi xmlns:a14="http://schemas.microsoft.com/office/drawing/2010/main" val="0"/>
              </a:ext>
            </a:extLst>
          </a:blip>
          <a:srcRect l="2667"/>
          <a:stretch/>
        </p:blipFill>
        <p:spPr>
          <a:xfrm>
            <a:off x="4471415" y="1371600"/>
            <a:ext cx="4672585" cy="4983479"/>
          </a:xfrm>
          <a:prstGeom prst="rect">
            <a:avLst/>
          </a:prstGeom>
        </p:spPr>
      </p:pic>
      <p:sp>
        <p:nvSpPr>
          <p:cNvPr id="9218" name="Rectangle 2"/>
          <p:cNvSpPr>
            <a:spLocks noGrp="1" noChangeArrowheads="1"/>
          </p:cNvSpPr>
          <p:nvPr>
            <p:ph type="title"/>
          </p:nvPr>
        </p:nvSpPr>
        <p:spPr/>
        <p:txBody>
          <a:bodyPr/>
          <a:lstStyle/>
          <a:p>
            <a:r>
              <a:rPr lang="en-US" dirty="0" smtClean="0"/>
              <a:t>Puerto Rico Discovery: Discussion</a:t>
            </a:r>
          </a:p>
        </p:txBody>
      </p:sp>
      <p:sp>
        <p:nvSpPr>
          <p:cNvPr id="9" name="Content Placeholder 8"/>
          <p:cNvSpPr>
            <a:spLocks noGrp="1"/>
          </p:cNvSpPr>
          <p:nvPr>
            <p:ph idx="1"/>
          </p:nvPr>
        </p:nvSpPr>
        <p:spPr>
          <a:xfrm>
            <a:off x="457200" y="1343025"/>
            <a:ext cx="4724400" cy="4938713"/>
          </a:xfrm>
        </p:spPr>
        <p:txBody>
          <a:bodyPr/>
          <a:lstStyle/>
          <a:p>
            <a:r>
              <a:rPr lang="en-US" dirty="0"/>
              <a:t>Stakeholders to Include in Process</a:t>
            </a:r>
          </a:p>
          <a:p>
            <a:r>
              <a:rPr lang="en-US" dirty="0"/>
              <a:t>Potential Data Sources</a:t>
            </a:r>
          </a:p>
          <a:p>
            <a:r>
              <a:rPr lang="en-US" dirty="0"/>
              <a:t>Flooding Problems/</a:t>
            </a:r>
            <a:br>
              <a:rPr lang="en-US" dirty="0"/>
            </a:br>
            <a:r>
              <a:rPr lang="en-US" dirty="0"/>
              <a:t>Priority Areas</a:t>
            </a:r>
          </a:p>
          <a:p>
            <a:r>
              <a:rPr lang="en-US" dirty="0"/>
              <a:t>Accuracy of current FIRM</a:t>
            </a:r>
          </a:p>
          <a:p>
            <a:r>
              <a:rPr lang="en-US" dirty="0"/>
              <a:t>Development Plans</a:t>
            </a:r>
          </a:p>
          <a:p>
            <a:r>
              <a:rPr lang="en-US" dirty="0"/>
              <a:t>Areas of High Population Growth</a:t>
            </a:r>
          </a:p>
          <a:p>
            <a:r>
              <a:rPr lang="en-US" dirty="0"/>
              <a:t>Current/Future Mitigation </a:t>
            </a:r>
            <a:r>
              <a:rPr lang="en-US" dirty="0" smtClean="0"/>
              <a:t>Activities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Welcome</a:t>
            </a:r>
          </a:p>
          <a:p>
            <a:r>
              <a:rPr lang="en-US" dirty="0" smtClean="0"/>
              <a:t>Coastal Outreach Advisory Team (COAT) Overview</a:t>
            </a:r>
          </a:p>
          <a:p>
            <a:r>
              <a:rPr lang="en-US" dirty="0" smtClean="0"/>
              <a:t>Risk MAP Program</a:t>
            </a:r>
          </a:p>
          <a:p>
            <a:r>
              <a:rPr lang="en-US" dirty="0" smtClean="0"/>
              <a:t>Technical Projects Underway</a:t>
            </a:r>
          </a:p>
          <a:p>
            <a:r>
              <a:rPr lang="en-US" dirty="0" smtClean="0"/>
              <a:t>Outreach Efforts </a:t>
            </a:r>
          </a:p>
          <a:p>
            <a:r>
              <a:rPr lang="en-US" dirty="0" smtClean="0"/>
              <a:t>Questions/Discussion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838200"/>
            <a:ext cx="5715000" cy="2819400"/>
          </a:xfrm>
        </p:spPr>
        <p:txBody>
          <a:bodyPr/>
          <a:lstStyle/>
          <a:p>
            <a:r>
              <a:rPr lang="en-US" dirty="0" err="1" smtClean="0"/>
              <a:t>Hazus</a:t>
            </a:r>
            <a:r>
              <a:rPr lang="en-US" dirty="0" smtClean="0"/>
              <a:t>-MH Support</a:t>
            </a:r>
            <a:endParaRPr lang="en-US" dirty="0"/>
          </a:p>
        </p:txBody>
      </p:sp>
      <p:pic>
        <p:nvPicPr>
          <p:cNvPr id="5" name="Picture 2" descr="Puerto Rico Coastal Flooding Outreach and  Education Program."/>
          <p:cNvPicPr>
            <a:picLocks noChangeAspect="1" noChangeArrowheads="1"/>
          </p:cNvPicPr>
          <p:nvPr/>
        </p:nvPicPr>
        <p:blipFill>
          <a:blip r:embed="rId3" cstate="print"/>
          <a:srcRect/>
          <a:stretch>
            <a:fillRect/>
          </a:stretch>
        </p:blipFill>
        <p:spPr bwMode="auto">
          <a:xfrm>
            <a:off x="5514446" y="228600"/>
            <a:ext cx="3324754" cy="321320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r>
              <a:rPr lang="en-US" dirty="0" smtClean="0"/>
              <a:t>What Is </a:t>
            </a:r>
            <a:r>
              <a:rPr lang="en-US" dirty="0" err="1" smtClean="0"/>
              <a:t>Hazus</a:t>
            </a:r>
            <a:r>
              <a:rPr lang="en-US" dirty="0" smtClean="0"/>
              <a:t>? </a:t>
            </a:r>
          </a:p>
        </p:txBody>
      </p:sp>
      <p:sp>
        <p:nvSpPr>
          <p:cNvPr id="9219" name="Rectangle 5"/>
          <p:cNvSpPr>
            <a:spLocks noGrp="1" noChangeArrowheads="1"/>
          </p:cNvSpPr>
          <p:nvPr>
            <p:ph idx="1"/>
          </p:nvPr>
        </p:nvSpPr>
        <p:spPr/>
        <p:txBody>
          <a:bodyPr/>
          <a:lstStyle/>
          <a:p>
            <a:r>
              <a:rPr lang="en-US" dirty="0" smtClean="0"/>
              <a:t>Software tool and support system designed by FEMA </a:t>
            </a:r>
          </a:p>
          <a:p>
            <a:r>
              <a:rPr lang="en-US" dirty="0" smtClean="0"/>
              <a:t>Provides communities with the means to identify and reduce risk from different natural hazards, including flooding, hurricanes, and earthquakes</a:t>
            </a:r>
          </a:p>
          <a:p>
            <a:pPr lvl="1">
              <a:spcBef>
                <a:spcPts val="700"/>
              </a:spcBef>
            </a:pPr>
            <a:r>
              <a:rPr lang="en-US" b="1" dirty="0" smtClean="0">
                <a:solidFill>
                  <a:srgbClr val="C00000"/>
                </a:solidFill>
              </a:rPr>
              <a:t>IDENTIFY</a:t>
            </a:r>
            <a:r>
              <a:rPr lang="en-US" dirty="0" smtClean="0"/>
              <a:t> vulnerable areas </a:t>
            </a:r>
          </a:p>
          <a:p>
            <a:pPr lvl="1">
              <a:spcBef>
                <a:spcPts val="700"/>
              </a:spcBef>
            </a:pPr>
            <a:r>
              <a:rPr lang="en-US" b="1" dirty="0">
                <a:solidFill>
                  <a:srgbClr val="C00000"/>
                </a:solidFill>
              </a:rPr>
              <a:t>ASSESS</a:t>
            </a:r>
            <a:r>
              <a:rPr lang="en-US" dirty="0" smtClean="0"/>
              <a:t> level of readiness and preparedness to deal with a disaster before disaster occurs</a:t>
            </a:r>
          </a:p>
          <a:p>
            <a:pPr lvl="1">
              <a:spcBef>
                <a:spcPts val="700"/>
              </a:spcBef>
            </a:pPr>
            <a:r>
              <a:rPr lang="en-US" b="1" dirty="0">
                <a:solidFill>
                  <a:srgbClr val="C00000"/>
                </a:solidFill>
              </a:rPr>
              <a:t>ESTIMATE</a:t>
            </a:r>
            <a:r>
              <a:rPr lang="en-US" dirty="0" smtClean="0"/>
              <a:t> potential losses from specific </a:t>
            </a:r>
            <a:br>
              <a:rPr lang="en-US" dirty="0" smtClean="0"/>
            </a:br>
            <a:r>
              <a:rPr lang="en-US" dirty="0" smtClean="0"/>
              <a:t>hazard events</a:t>
            </a:r>
          </a:p>
          <a:p>
            <a:pPr lvl="1">
              <a:spcBef>
                <a:spcPts val="700"/>
              </a:spcBef>
            </a:pPr>
            <a:r>
              <a:rPr lang="en-US" b="1" dirty="0">
                <a:solidFill>
                  <a:srgbClr val="C00000"/>
                </a:solidFill>
              </a:rPr>
              <a:t>DECIDE</a:t>
            </a:r>
            <a:r>
              <a:rPr lang="en-US" dirty="0" smtClean="0"/>
              <a:t> on how to allocate resources </a:t>
            </a:r>
            <a:br>
              <a:rPr lang="en-US" dirty="0" smtClean="0"/>
            </a:br>
            <a:r>
              <a:rPr lang="en-US" dirty="0" smtClean="0"/>
              <a:t>for most effective and efficient </a:t>
            </a:r>
            <a:br>
              <a:rPr lang="en-US" dirty="0" smtClean="0"/>
            </a:br>
            <a:r>
              <a:rPr lang="en-US" dirty="0" smtClean="0"/>
              <a:t>response and recovery</a:t>
            </a:r>
          </a:p>
          <a:p>
            <a:pPr lvl="1">
              <a:spcBef>
                <a:spcPts val="700"/>
              </a:spcBef>
            </a:pPr>
            <a:r>
              <a:rPr lang="en-US" b="1" dirty="0">
                <a:solidFill>
                  <a:srgbClr val="C00000"/>
                </a:solidFill>
              </a:rPr>
              <a:t>PRIORITIZE</a:t>
            </a:r>
            <a:r>
              <a:rPr lang="en-US" dirty="0" smtClean="0"/>
              <a:t> mitigation measures that need to </a:t>
            </a:r>
            <a:br>
              <a:rPr lang="en-US" dirty="0" smtClean="0"/>
            </a:br>
            <a:r>
              <a:rPr lang="en-US" dirty="0" smtClean="0"/>
              <a:t>be implemented to reduce future losses (what if)</a:t>
            </a:r>
          </a:p>
          <a:p>
            <a:endParaRPr lang="en-US" dirty="0" smtClean="0"/>
          </a:p>
        </p:txBody>
      </p:sp>
      <p:pic>
        <p:nvPicPr>
          <p:cNvPr id="4" name="Picture 5" descr="HAZUS M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495800"/>
            <a:ext cx="3984874" cy="107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4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Hazus</a:t>
            </a:r>
            <a:r>
              <a:rPr lang="en-US" dirty="0" smtClean="0"/>
              <a:t> Support for Puerto Rico</a:t>
            </a:r>
            <a:endParaRPr lang="en-US" dirty="0"/>
          </a:p>
        </p:txBody>
      </p:sp>
      <p:sp>
        <p:nvSpPr>
          <p:cNvPr id="3" name="Text Placeholder 2"/>
          <p:cNvSpPr>
            <a:spLocks noGrp="1"/>
          </p:cNvSpPr>
          <p:nvPr>
            <p:ph idx="1"/>
          </p:nvPr>
        </p:nvSpPr>
        <p:spPr/>
        <p:txBody>
          <a:bodyPr/>
          <a:lstStyle/>
          <a:p>
            <a:pPr marL="0" indent="0">
              <a:buNone/>
            </a:pPr>
            <a:r>
              <a:rPr lang="en-US" dirty="0" smtClean="0"/>
              <a:t>FEMA, with the support of RAMPP, will enable the Puerto Rico Planning Board with </a:t>
            </a:r>
            <a:r>
              <a:rPr lang="en-US" dirty="0" err="1" smtClean="0"/>
              <a:t>Hazus</a:t>
            </a:r>
            <a:r>
              <a:rPr lang="en-US" dirty="0" smtClean="0"/>
              <a:t> capabilities by:</a:t>
            </a:r>
          </a:p>
          <a:p>
            <a:r>
              <a:rPr lang="en-US" dirty="0" smtClean="0"/>
              <a:t>Producing a working application to model hurricane winds and coastal flood modeling in Puerto Rico using </a:t>
            </a:r>
            <a:r>
              <a:rPr lang="en-US" dirty="0" err="1" smtClean="0"/>
              <a:t>Hazus</a:t>
            </a:r>
            <a:r>
              <a:rPr lang="en-US" dirty="0" smtClean="0"/>
              <a:t>-MH</a:t>
            </a:r>
          </a:p>
          <a:p>
            <a:r>
              <a:rPr lang="en-US" dirty="0" smtClean="0"/>
              <a:t>Providing </a:t>
            </a:r>
            <a:r>
              <a:rPr lang="en-US" dirty="0" err="1" smtClean="0"/>
              <a:t>Hazus</a:t>
            </a:r>
            <a:r>
              <a:rPr lang="en-US" dirty="0" smtClean="0"/>
              <a:t>-MH module training for PR Planning Board</a:t>
            </a:r>
          </a:p>
          <a:p>
            <a:pPr lvl="1"/>
            <a:r>
              <a:rPr lang="en-US" dirty="0" smtClean="0"/>
              <a:t>Floods</a:t>
            </a:r>
          </a:p>
          <a:p>
            <a:pPr lvl="1"/>
            <a:r>
              <a:rPr lang="en-US" dirty="0" smtClean="0"/>
              <a:t>Hurricanes</a:t>
            </a:r>
          </a:p>
          <a:p>
            <a:pPr lvl="1"/>
            <a:r>
              <a:rPr lang="en-US" dirty="0" smtClean="0"/>
              <a:t>Earthquakes</a:t>
            </a:r>
          </a:p>
          <a:p>
            <a:r>
              <a:rPr lang="en-US" dirty="0" smtClean="0"/>
              <a:t>Updating data inventories for 3 </a:t>
            </a:r>
            <a:r>
              <a:rPr lang="en-US" dirty="0" err="1" smtClean="0"/>
              <a:t>Municipios</a:t>
            </a:r>
            <a:endParaRPr lang="en-US" dirty="0" smtClean="0"/>
          </a:p>
          <a:p>
            <a:pPr marL="0" indent="0" algn="ctr">
              <a:buNone/>
            </a:pPr>
            <a:r>
              <a:rPr lang="en-US" i="1" dirty="0">
                <a:solidFill>
                  <a:srgbClr val="C00000"/>
                </a:solidFill>
              </a:rPr>
              <a:t>These efforts will inform the Discovery process</a:t>
            </a:r>
          </a:p>
          <a:p>
            <a:endParaRPr lang="en-US" dirty="0" smtClean="0"/>
          </a:p>
        </p:txBody>
      </p:sp>
    </p:spTree>
    <p:extLst>
      <p:ext uri="{BB962C8B-B14F-4D97-AF65-F5344CB8AC3E}">
        <p14:creationId xmlns:p14="http://schemas.microsoft.com/office/powerpoint/2010/main" val="244198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Area</a:t>
            </a:r>
            <a:endParaRPr lang="en-US" dirty="0"/>
          </a:p>
        </p:txBody>
      </p:sp>
      <p:sp>
        <p:nvSpPr>
          <p:cNvPr id="3" name="Text Placeholder 2"/>
          <p:cNvSpPr>
            <a:spLocks noGrp="1"/>
          </p:cNvSpPr>
          <p:nvPr>
            <p:ph idx="1"/>
          </p:nvPr>
        </p:nvSpPr>
        <p:spPr/>
        <p:txBody>
          <a:bodyPr/>
          <a:lstStyle/>
          <a:p>
            <a:pPr marL="0" indent="0">
              <a:buNone/>
            </a:pPr>
            <a:r>
              <a:rPr lang="en-US" dirty="0" smtClean="0"/>
              <a:t>HUC 8 (21010005)</a:t>
            </a:r>
          </a:p>
          <a:p>
            <a:r>
              <a:rPr lang="en-US" dirty="0" err="1" smtClean="0"/>
              <a:t>Municipios</a:t>
            </a:r>
            <a:r>
              <a:rPr lang="en-US" dirty="0" smtClean="0"/>
              <a:t> de Carolina, San Juan y Trujillo Alto</a:t>
            </a:r>
            <a:endParaRPr lang="en-US" dirty="0"/>
          </a:p>
        </p:txBody>
      </p:sp>
      <p:pic>
        <p:nvPicPr>
          <p:cNvPr id="4" name="Picture 3" descr="Map of Municipios de Carolina, San Juan y Trujillo Alto.&#10;"/>
          <p:cNvPicPr>
            <a:picLocks noChangeAspect="1"/>
          </p:cNvPicPr>
          <p:nvPr/>
        </p:nvPicPr>
        <p:blipFill rotWithShape="1">
          <a:blip r:embed="rId3" cstate="print"/>
          <a:srcRect l="22495" t="18578" r="2552" b="11818"/>
          <a:stretch/>
        </p:blipFill>
        <p:spPr bwMode="auto">
          <a:xfrm>
            <a:off x="1447800" y="2438400"/>
            <a:ext cx="6301680" cy="3657600"/>
          </a:xfrm>
          <a:prstGeom prst="rect">
            <a:avLst/>
          </a:prstGeom>
          <a:noFill/>
          <a:ln>
            <a:solidFill>
              <a:schemeClr val="tx1"/>
            </a:solidFill>
          </a:ln>
        </p:spPr>
      </p:pic>
    </p:spTree>
    <p:extLst>
      <p:ext uri="{BB962C8B-B14F-4D97-AF65-F5344CB8AC3E}">
        <p14:creationId xmlns:p14="http://schemas.microsoft.com/office/powerpoint/2010/main" val="170080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33682"/>
            <a:ext cx="2743200" cy="4114800"/>
          </a:xfrm>
          <a:prstGeom prst="rect">
            <a:avLst/>
          </a:prstGeom>
        </p:spPr>
      </p:pic>
      <p:pic>
        <p:nvPicPr>
          <p:cNvPr id="8" name="Picture 7" descr="Hand that is writing on  a digital table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5027" y="2948432"/>
            <a:ext cx="5028973" cy="3430877"/>
          </a:xfrm>
          <a:prstGeom prst="rect">
            <a:avLst/>
          </a:prstGeom>
        </p:spPr>
      </p:pic>
      <p:sp>
        <p:nvSpPr>
          <p:cNvPr id="2" name="Title 1"/>
          <p:cNvSpPr>
            <a:spLocks noGrp="1"/>
          </p:cNvSpPr>
          <p:nvPr>
            <p:ph type="title"/>
          </p:nvPr>
        </p:nvSpPr>
        <p:spPr/>
        <p:txBody>
          <a:bodyPr/>
          <a:lstStyle/>
          <a:p>
            <a:r>
              <a:rPr lang="en-US" dirty="0"/>
              <a:t>Phase 1</a:t>
            </a:r>
            <a:r>
              <a:rPr lang="en-US" dirty="0" smtClean="0"/>
              <a:t>: Data </a:t>
            </a:r>
            <a:r>
              <a:rPr lang="en-US" dirty="0"/>
              <a:t>Collection</a:t>
            </a:r>
          </a:p>
        </p:txBody>
      </p:sp>
      <p:sp>
        <p:nvSpPr>
          <p:cNvPr id="3" name="Content Placeholder 2"/>
          <p:cNvSpPr>
            <a:spLocks noGrp="1"/>
          </p:cNvSpPr>
          <p:nvPr>
            <p:ph idx="1"/>
          </p:nvPr>
        </p:nvSpPr>
        <p:spPr>
          <a:xfrm>
            <a:off x="457200" y="1343025"/>
            <a:ext cx="5638800" cy="4938713"/>
          </a:xfrm>
        </p:spPr>
        <p:txBody>
          <a:bodyPr/>
          <a:lstStyle/>
          <a:p>
            <a:r>
              <a:rPr lang="en-US" altLang="en-US" dirty="0"/>
              <a:t>Collection of data to populate </a:t>
            </a:r>
            <a:r>
              <a:rPr lang="en-US" altLang="en-US" dirty="0" err="1"/>
              <a:t>Hazus</a:t>
            </a:r>
            <a:r>
              <a:rPr lang="en-US" altLang="en-US" dirty="0"/>
              <a:t>-MH feature classes underway</a:t>
            </a:r>
          </a:p>
          <a:p>
            <a:pPr lvl="1"/>
            <a:r>
              <a:rPr lang="en-US" altLang="en-US" dirty="0"/>
              <a:t>Hazard Data</a:t>
            </a:r>
          </a:p>
          <a:p>
            <a:pPr lvl="1"/>
            <a:r>
              <a:rPr lang="en-US" altLang="en-US" dirty="0"/>
              <a:t>Base Map Data</a:t>
            </a:r>
          </a:p>
          <a:p>
            <a:pPr lvl="1"/>
            <a:r>
              <a:rPr lang="en-US" altLang="en-US" dirty="0"/>
              <a:t>What/Who is at Risk?</a:t>
            </a:r>
          </a:p>
          <a:p>
            <a:r>
              <a:rPr lang="en-US" altLang="en-US" dirty="0"/>
              <a:t>Coordination with CRIM to </a:t>
            </a:r>
            <a:r>
              <a:rPr lang="en-US" altLang="en-US" dirty="0" smtClean="0"/>
              <a:t/>
            </a:r>
            <a:br>
              <a:rPr lang="en-US" altLang="en-US" dirty="0" smtClean="0"/>
            </a:br>
            <a:r>
              <a:rPr lang="en-US" altLang="en-US" dirty="0" smtClean="0"/>
              <a:t>acquire </a:t>
            </a:r>
            <a:r>
              <a:rPr lang="en-US" altLang="en-US" dirty="0"/>
              <a:t>critical parcel data</a:t>
            </a:r>
          </a:p>
          <a:p>
            <a:pPr lvl="1"/>
            <a:r>
              <a:rPr lang="en-US" altLang="en-US" dirty="0"/>
              <a:t>Occupancy class</a:t>
            </a:r>
          </a:p>
          <a:p>
            <a:pPr lvl="1"/>
            <a:r>
              <a:rPr lang="en-US" altLang="en-US" dirty="0"/>
              <a:t>Square footage</a:t>
            </a:r>
          </a:p>
          <a:p>
            <a:pPr lvl="1"/>
            <a:r>
              <a:rPr lang="en-US" altLang="en-US" dirty="0"/>
              <a:t>Assessed value</a:t>
            </a:r>
          </a:p>
          <a:p>
            <a:pPr lvl="1"/>
            <a:r>
              <a:rPr lang="en-US" altLang="en-US" dirty="0"/>
              <a:t>Construction type</a:t>
            </a:r>
          </a:p>
          <a:p>
            <a:pPr lvl="1"/>
            <a:r>
              <a:rPr lang="en-US" altLang="en-US" dirty="0"/>
              <a:t>Foundation type</a:t>
            </a:r>
          </a:p>
          <a:p>
            <a:pPr lvl="1"/>
            <a:r>
              <a:rPr lang="en-US" altLang="en-US" dirty="0"/>
              <a:t>Year built</a:t>
            </a:r>
          </a:p>
          <a:p>
            <a:endParaRPr lang="en-US" altLang="en-US" dirty="0"/>
          </a:p>
          <a:p>
            <a:endParaRPr lang="en-US" dirty="0"/>
          </a:p>
        </p:txBody>
      </p:sp>
      <p:sp>
        <p:nvSpPr>
          <p:cNvPr id="5" name="TextBox 4"/>
          <p:cNvSpPr txBox="1"/>
          <p:nvPr/>
        </p:nvSpPr>
        <p:spPr>
          <a:xfrm>
            <a:off x="4876800" y="5551158"/>
            <a:ext cx="3962400" cy="707886"/>
          </a:xfrm>
          <a:prstGeom prst="rect">
            <a:avLst/>
          </a:prstGeom>
          <a:noFill/>
        </p:spPr>
        <p:txBody>
          <a:bodyPr wrap="square" rtlCol="0">
            <a:spAutoFit/>
          </a:bodyPr>
          <a:lstStyle/>
          <a:p>
            <a:pPr marL="311150" lvl="1" indent="-311150"/>
            <a:r>
              <a:rPr lang="en-US" altLang="en-US" sz="2000" b="1" dirty="0">
                <a:solidFill>
                  <a:schemeClr val="bg1"/>
                </a:solidFill>
              </a:rPr>
              <a:t>***Results are only as good as the inputs</a:t>
            </a:r>
            <a:r>
              <a:rPr lang="en-US" altLang="en-US" sz="2000" b="1" dirty="0" smtClean="0">
                <a:solidFill>
                  <a:schemeClr val="bg1"/>
                </a:solidFill>
              </a:rPr>
              <a:t>.***</a:t>
            </a:r>
            <a:endParaRPr lang="en-US" altLang="en-US" sz="2000" b="1" dirty="0">
              <a:solidFill>
                <a:schemeClr val="bg1"/>
              </a:solidFill>
            </a:endParaRPr>
          </a:p>
        </p:txBody>
      </p:sp>
    </p:spTree>
    <p:extLst>
      <p:ext uri="{BB962C8B-B14F-4D97-AF65-F5344CB8AC3E}">
        <p14:creationId xmlns:p14="http://schemas.microsoft.com/office/powerpoint/2010/main" val="215577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145"/>
          <p:cNvSpPr>
            <a:spLocks noGrp="1"/>
          </p:cNvSpPr>
          <p:nvPr>
            <p:ph type="title"/>
          </p:nvPr>
        </p:nvSpPr>
        <p:spPr/>
        <p:txBody>
          <a:bodyPr/>
          <a:lstStyle/>
          <a:p>
            <a:r>
              <a:rPr lang="en-US" altLang="en-US" dirty="0" smtClean="0"/>
              <a:t>Project Goals</a:t>
            </a:r>
            <a:endParaRPr lang="en-US" altLang="en-US" dirty="0"/>
          </a:p>
        </p:txBody>
      </p:sp>
      <p:sp>
        <p:nvSpPr>
          <p:cNvPr id="6147" name="Content Placeholder 6146"/>
          <p:cNvSpPr>
            <a:spLocks noGrp="1"/>
          </p:cNvSpPr>
          <p:nvPr>
            <p:ph idx="1"/>
          </p:nvPr>
        </p:nvSpPr>
        <p:spPr>
          <a:xfrm>
            <a:off x="2590800" y="1343025"/>
            <a:ext cx="6248400" cy="4938713"/>
          </a:xfrm>
        </p:spPr>
        <p:txBody>
          <a:bodyPr/>
          <a:lstStyle/>
          <a:p>
            <a:r>
              <a:rPr lang="en-US" altLang="en-US" dirty="0" smtClean="0"/>
              <a:t>Develop GIS-based risk assessment capacity in Puerto Rico to identify risk within communities.</a:t>
            </a:r>
          </a:p>
          <a:p>
            <a:r>
              <a:rPr lang="en-US" altLang="en-US" dirty="0" smtClean="0"/>
              <a:t>Collect best available hazard and building inventory data.</a:t>
            </a:r>
            <a:endParaRPr lang="en-US" dirty="0" smtClean="0"/>
          </a:p>
          <a:p>
            <a:r>
              <a:rPr lang="en-US" altLang="en-US" dirty="0" smtClean="0"/>
              <a:t>Provide additional ability for the Puerto Rico Planning Board to aid communities with creating DMA2000 compliant risk assessments.</a:t>
            </a:r>
          </a:p>
          <a:p>
            <a:r>
              <a:rPr lang="en-US" altLang="en-US" dirty="0" smtClean="0"/>
              <a:t>Help inform the Risk MAP Discovery process.</a:t>
            </a:r>
          </a:p>
          <a:p>
            <a:r>
              <a:rPr lang="en-US" dirty="0" smtClean="0"/>
              <a:t>Support future disaster response activities.</a:t>
            </a:r>
          </a:p>
          <a:p>
            <a:endParaRPr lang="en-US" altLang="en-US" dirty="0" smtClean="0"/>
          </a:p>
          <a:p>
            <a:endParaRPr lang="en-US" dirty="0" smtClean="0"/>
          </a:p>
          <a:p>
            <a:endParaRPr lang="en-US" dirty="0"/>
          </a:p>
        </p:txBody>
      </p:sp>
      <p:pic>
        <p:nvPicPr>
          <p:cNvPr id="6" name="Picture 5" descr="Illustration of an aerial view of a community."/>
          <p:cNvPicPr>
            <a:picLocks noChangeAspect="1"/>
          </p:cNvPicPr>
          <p:nvPr/>
        </p:nvPicPr>
        <p:blipFill rotWithShape="1">
          <a:blip r:embed="rId3" cstate="print">
            <a:extLst>
              <a:ext uri="{28A0092B-C50C-407E-A947-70E740481C1C}">
                <a14:useLocalDpi xmlns:a14="http://schemas.microsoft.com/office/drawing/2010/main" val="0"/>
              </a:ext>
            </a:extLst>
          </a:blip>
          <a:srcRect l="8855"/>
          <a:stretch/>
        </p:blipFill>
        <p:spPr>
          <a:xfrm>
            <a:off x="0" y="1219200"/>
            <a:ext cx="2438215" cy="51633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838200"/>
            <a:ext cx="5715000" cy="2819400"/>
          </a:xfrm>
        </p:spPr>
        <p:txBody>
          <a:bodyPr/>
          <a:lstStyle/>
          <a:p>
            <a:r>
              <a:rPr lang="en-US" dirty="0" smtClean="0"/>
              <a:t>Rio Grande de </a:t>
            </a:r>
            <a:r>
              <a:rPr lang="en-US" dirty="0" err="1" smtClean="0"/>
              <a:t>Loiza</a:t>
            </a:r>
            <a:r>
              <a:rPr lang="en-US" dirty="0" smtClean="0"/>
              <a:t> Restudy</a:t>
            </a:r>
            <a:endParaRPr lang="en-US" dirty="0"/>
          </a:p>
        </p:txBody>
      </p:sp>
      <p:pic>
        <p:nvPicPr>
          <p:cNvPr id="6" name="Picture 2" descr="Puerto Rico Coastal Flooding Outreach and  Education Program."/>
          <p:cNvPicPr>
            <a:picLocks noChangeAspect="1" noChangeArrowheads="1"/>
          </p:cNvPicPr>
          <p:nvPr/>
        </p:nvPicPr>
        <p:blipFill>
          <a:blip r:embed="rId3" cstate="print"/>
          <a:srcRect/>
          <a:stretch>
            <a:fillRect/>
          </a:stretch>
        </p:blipFill>
        <p:spPr bwMode="auto">
          <a:xfrm>
            <a:off x="5514446" y="228600"/>
            <a:ext cx="3324754" cy="321320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Restudy of Rio Grande de </a:t>
            </a:r>
            <a:r>
              <a:rPr lang="en-US" dirty="0" err="1" smtClean="0"/>
              <a:t>Loiza</a:t>
            </a:r>
            <a:endParaRPr lang="en-US" dirty="0"/>
          </a:p>
        </p:txBody>
      </p:sp>
      <p:sp>
        <p:nvSpPr>
          <p:cNvPr id="3" name="Content Placeholder 2"/>
          <p:cNvSpPr>
            <a:spLocks noGrp="1"/>
          </p:cNvSpPr>
          <p:nvPr>
            <p:ph idx="1"/>
          </p:nvPr>
        </p:nvSpPr>
        <p:spPr>
          <a:xfrm>
            <a:off x="3345873" y="1343025"/>
            <a:ext cx="5645727" cy="4938713"/>
          </a:xfrm>
        </p:spPr>
        <p:txBody>
          <a:bodyPr/>
          <a:lstStyle/>
          <a:p>
            <a:r>
              <a:rPr lang="en-US" dirty="0" smtClean="0"/>
              <a:t>Purpose</a:t>
            </a:r>
          </a:p>
          <a:p>
            <a:pPr lvl="1"/>
            <a:r>
              <a:rPr lang="en-US" dirty="0" smtClean="0"/>
              <a:t>Updates to the floodplain and floodway modeling for the full reach of Rio Grande </a:t>
            </a:r>
            <a:r>
              <a:rPr lang="en-US" dirty="0"/>
              <a:t>de </a:t>
            </a:r>
            <a:r>
              <a:rPr lang="en-US" dirty="0" err="1"/>
              <a:t>Loiza</a:t>
            </a:r>
            <a:r>
              <a:rPr lang="en-US" dirty="0"/>
              <a:t> — Reach </a:t>
            </a:r>
            <a:r>
              <a:rPr lang="en-US" dirty="0" smtClean="0"/>
              <a:t>1</a:t>
            </a:r>
          </a:p>
          <a:p>
            <a:pPr lvl="1"/>
            <a:r>
              <a:rPr lang="en-US" dirty="0" smtClean="0"/>
              <a:t>Affects 9 Flood Insurance Rate Map (FIRM) Panels </a:t>
            </a:r>
          </a:p>
          <a:p>
            <a:r>
              <a:rPr lang="en-US" dirty="0" smtClean="0"/>
              <a:t>Study Area</a:t>
            </a:r>
          </a:p>
          <a:p>
            <a:pPr lvl="1"/>
            <a:r>
              <a:rPr lang="en-US" dirty="0" smtClean="0"/>
              <a:t>Rio Grande de </a:t>
            </a:r>
            <a:r>
              <a:rPr lang="en-US" dirty="0" err="1" smtClean="0"/>
              <a:t>Loiza</a:t>
            </a:r>
            <a:r>
              <a:rPr lang="en-US" dirty="0" smtClean="0"/>
              <a:t> — Reach 1 from its mouth upstream to </a:t>
            </a:r>
            <a:r>
              <a:rPr lang="en-US" dirty="0" err="1" smtClean="0"/>
              <a:t>Carraizo</a:t>
            </a:r>
            <a:r>
              <a:rPr lang="en-US" dirty="0" smtClean="0"/>
              <a:t> Dam</a:t>
            </a:r>
          </a:p>
          <a:p>
            <a:pPr lvl="1"/>
            <a:r>
              <a:rPr lang="en-US" dirty="0" smtClean="0"/>
              <a:t>Rio </a:t>
            </a:r>
            <a:r>
              <a:rPr lang="en-US" dirty="0" err="1" smtClean="0"/>
              <a:t>Canovanillas</a:t>
            </a:r>
            <a:r>
              <a:rPr lang="en-US" dirty="0" smtClean="0"/>
              <a:t>, Rio </a:t>
            </a:r>
            <a:r>
              <a:rPr lang="en-US" dirty="0" err="1" smtClean="0"/>
              <a:t>Canovanas</a:t>
            </a:r>
            <a:r>
              <a:rPr lang="en-US" dirty="0" smtClean="0"/>
              <a:t> downstream </a:t>
            </a:r>
            <a:br>
              <a:rPr lang="en-US" dirty="0" smtClean="0"/>
            </a:br>
            <a:r>
              <a:rPr lang="en-US" dirty="0" smtClean="0"/>
              <a:t>of Route 3</a:t>
            </a:r>
          </a:p>
          <a:p>
            <a:pPr lvl="1"/>
            <a:r>
              <a:rPr lang="en-US" dirty="0" smtClean="0"/>
              <a:t>Located in 4 </a:t>
            </a:r>
            <a:r>
              <a:rPr lang="en-US" dirty="0" err="1" smtClean="0"/>
              <a:t>Municipios</a:t>
            </a:r>
            <a:r>
              <a:rPr lang="en-US" dirty="0" smtClean="0"/>
              <a:t> (</a:t>
            </a:r>
            <a:r>
              <a:rPr lang="en-US" dirty="0" err="1" smtClean="0"/>
              <a:t>Canovanas</a:t>
            </a:r>
            <a:r>
              <a:rPr lang="en-US" dirty="0" smtClean="0"/>
              <a:t>, Carolina, Trujillo Alto and </a:t>
            </a:r>
            <a:r>
              <a:rPr lang="en-US" dirty="0" err="1" smtClean="0"/>
              <a:t>Loiza</a:t>
            </a:r>
            <a:r>
              <a:rPr lang="en-US" dirty="0" smtClean="0"/>
              <a:t>)</a:t>
            </a:r>
          </a:p>
          <a:p>
            <a:r>
              <a:rPr lang="en-US" dirty="0" smtClean="0"/>
              <a:t>Methodology</a:t>
            </a:r>
          </a:p>
          <a:p>
            <a:pPr lvl="1"/>
            <a:r>
              <a:rPr lang="en-US" dirty="0" smtClean="0"/>
              <a:t>FLO-2D / HEC-RAS/HEC-HMS</a:t>
            </a:r>
          </a:p>
          <a:p>
            <a:endParaRPr lang="en-US" dirty="0"/>
          </a:p>
        </p:txBody>
      </p:sp>
      <p:pic>
        <p:nvPicPr>
          <p:cNvPr id="4" name="Picture 3" descr="Map of the study area for Rio Grande de Loiza."/>
          <p:cNvPicPr>
            <a:picLocks noChangeAspect="1"/>
          </p:cNvPicPr>
          <p:nvPr/>
        </p:nvPicPr>
        <p:blipFill rotWithShape="1">
          <a:blip r:embed="rId3" cstate="print"/>
          <a:srcRect l="993" t="707" r="2476" b="677"/>
          <a:stretch/>
        </p:blipFill>
        <p:spPr>
          <a:xfrm>
            <a:off x="163817" y="1447800"/>
            <a:ext cx="3090863" cy="4086225"/>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Restudy of Rio Grande de </a:t>
            </a:r>
            <a:r>
              <a:rPr lang="en-US" dirty="0" err="1" smtClean="0"/>
              <a:t>Loiza</a:t>
            </a:r>
            <a:endParaRPr lang="en-US" dirty="0"/>
          </a:p>
        </p:txBody>
      </p:sp>
      <p:sp>
        <p:nvSpPr>
          <p:cNvPr id="7" name="Content Placeholder 6"/>
          <p:cNvSpPr>
            <a:spLocks noGrp="1"/>
          </p:cNvSpPr>
          <p:nvPr>
            <p:ph idx="1"/>
          </p:nvPr>
        </p:nvSpPr>
        <p:spPr/>
        <p:txBody>
          <a:bodyPr/>
          <a:lstStyle/>
          <a:p>
            <a:r>
              <a:rPr lang="en-US" dirty="0"/>
              <a:t>Preliminary FIRM issued June 12, 2012 (Available for viewing at </a:t>
            </a:r>
            <a:r>
              <a:rPr lang="en-US" dirty="0">
                <a:hlinkClick r:id="rId3"/>
              </a:rPr>
              <a:t>https://www.rampp-team.com/pr_vi.htm</a:t>
            </a:r>
            <a:r>
              <a:rPr lang="en-US" dirty="0"/>
              <a:t>)</a:t>
            </a:r>
          </a:p>
          <a:p>
            <a:r>
              <a:rPr lang="en-US" dirty="0" smtClean="0"/>
              <a:t>90-day </a:t>
            </a:r>
            <a:r>
              <a:rPr lang="en-US" dirty="0"/>
              <a:t>appeal period currently underway through </a:t>
            </a:r>
            <a:r>
              <a:rPr lang="en-US" dirty="0" smtClean="0"/>
              <a:t/>
            </a:r>
            <a:br>
              <a:rPr lang="en-US" dirty="0" smtClean="0"/>
            </a:br>
            <a:r>
              <a:rPr lang="en-US" dirty="0" smtClean="0"/>
              <a:t>May </a:t>
            </a:r>
            <a:r>
              <a:rPr lang="en-US" dirty="0"/>
              <a:t>18, </a:t>
            </a:r>
            <a:r>
              <a:rPr lang="en-US" dirty="0" smtClean="0"/>
              <a:t>2013</a:t>
            </a:r>
            <a:endParaRPr lang="en-US" dirty="0"/>
          </a:p>
        </p:txBody>
      </p:sp>
      <p:pic>
        <p:nvPicPr>
          <p:cNvPr id="1026" name="Picture 2" descr="30 days – Preliminary FIRM Issued.  90-day Appeal period – Community Coordination Meeting held.  Resolve Appeal and Finalize FIRM.  The timeframe for completion will vary – End of Appeal Period.  Six-month Adoption and Compliance period – Letter of Final Determination Issued.  FIRM Becomes Effective.  "/>
          <p:cNvPicPr>
            <a:picLocks noChangeAspect="1" noChangeArrowheads="1"/>
          </p:cNvPicPr>
          <p:nvPr/>
        </p:nvPicPr>
        <p:blipFill rotWithShape="1">
          <a:blip r:embed="rId4" cstate="print"/>
          <a:srcRect l="1020" t="2572" r="1020" b="2275"/>
          <a:stretch/>
        </p:blipFill>
        <p:spPr bwMode="auto">
          <a:xfrm>
            <a:off x="769411" y="3200400"/>
            <a:ext cx="7605178" cy="293116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838200"/>
            <a:ext cx="5715000" cy="2819400"/>
          </a:xfrm>
        </p:spPr>
        <p:txBody>
          <a:bodyPr/>
          <a:lstStyle/>
          <a:p>
            <a:r>
              <a:rPr lang="en-US" dirty="0" smtClean="0"/>
              <a:t>Outreach Efforts</a:t>
            </a:r>
            <a:endParaRPr lang="en-US" dirty="0"/>
          </a:p>
        </p:txBody>
      </p:sp>
      <p:pic>
        <p:nvPicPr>
          <p:cNvPr id="5" name="Picture 2" descr="Puerto Rico Coastal Flooding Outreach and  Education Program."/>
          <p:cNvPicPr>
            <a:picLocks noChangeAspect="1" noChangeArrowheads="1"/>
          </p:cNvPicPr>
          <p:nvPr/>
        </p:nvPicPr>
        <p:blipFill>
          <a:blip r:embed="rId3" cstate="print"/>
          <a:srcRect/>
          <a:stretch>
            <a:fillRect/>
          </a:stretch>
        </p:blipFill>
        <p:spPr bwMode="auto">
          <a:xfrm>
            <a:off x="5514446" y="228600"/>
            <a:ext cx="3324754" cy="321320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838200"/>
            <a:ext cx="5715000" cy="2819400"/>
          </a:xfrm>
        </p:spPr>
        <p:txBody>
          <a:bodyPr/>
          <a:lstStyle/>
          <a:p>
            <a:r>
              <a:rPr lang="en-US" dirty="0" smtClean="0"/>
              <a:t>COAT</a:t>
            </a:r>
            <a:endParaRPr lang="en-US" dirty="0"/>
          </a:p>
        </p:txBody>
      </p:sp>
      <p:sp>
        <p:nvSpPr>
          <p:cNvPr id="6" name="Subtitle 5"/>
          <p:cNvSpPr>
            <a:spLocks noGrp="1"/>
          </p:cNvSpPr>
          <p:nvPr>
            <p:ph type="subTitle" idx="1"/>
          </p:nvPr>
        </p:nvSpPr>
        <p:spPr/>
        <p:txBody>
          <a:bodyPr/>
          <a:lstStyle/>
          <a:p>
            <a:r>
              <a:rPr lang="en-US" b="0" i="1" dirty="0" smtClean="0"/>
              <a:t>Overview</a:t>
            </a:r>
            <a:endParaRPr lang="en-US" b="0" i="1" dirty="0"/>
          </a:p>
        </p:txBody>
      </p:sp>
      <p:pic>
        <p:nvPicPr>
          <p:cNvPr id="7" name="Picture 2" descr="Puerto Rico Coastal Flooding Outreach and Education Program."/>
          <p:cNvPicPr>
            <a:picLocks noChangeAspect="1" noChangeArrowheads="1"/>
          </p:cNvPicPr>
          <p:nvPr/>
        </p:nvPicPr>
        <p:blipFill>
          <a:blip r:embed="rId3" cstate="print"/>
          <a:srcRect/>
          <a:stretch>
            <a:fillRect/>
          </a:stretch>
        </p:blipFill>
        <p:spPr bwMode="auto">
          <a:xfrm>
            <a:off x="5514446" y="228600"/>
            <a:ext cx="3324754" cy="321320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wo men with papers in their hands speaking to one another standing on top of a grassy hill.  Mountains in the background."/>
          <p:cNvPicPr>
            <a:picLocks noChangeAspect="1"/>
          </p:cNvPicPr>
          <p:nvPr/>
        </p:nvPicPr>
        <p:blipFill rotWithShape="1">
          <a:blip r:embed="rId3" cstate="print">
            <a:extLst>
              <a:ext uri="{28A0092B-C50C-407E-A947-70E740481C1C}">
                <a14:useLocalDpi xmlns:a14="http://schemas.microsoft.com/office/drawing/2010/main" val="0"/>
              </a:ext>
            </a:extLst>
          </a:blip>
          <a:srcRect r="1995"/>
          <a:stretch/>
        </p:blipFill>
        <p:spPr>
          <a:xfrm>
            <a:off x="3752088" y="1219200"/>
            <a:ext cx="5391912" cy="4343400"/>
          </a:xfrm>
          <a:prstGeom prst="rect">
            <a:avLst/>
          </a:prstGeom>
        </p:spPr>
      </p:pic>
      <p:sp>
        <p:nvSpPr>
          <p:cNvPr id="2" name="Title 1"/>
          <p:cNvSpPr>
            <a:spLocks noGrp="1"/>
          </p:cNvSpPr>
          <p:nvPr>
            <p:ph type="title"/>
          </p:nvPr>
        </p:nvSpPr>
        <p:spPr/>
        <p:txBody>
          <a:bodyPr/>
          <a:lstStyle/>
          <a:p>
            <a:r>
              <a:rPr lang="en-US" dirty="0" smtClean="0"/>
              <a:t>Outreach is Critical</a:t>
            </a:r>
            <a:endParaRPr lang="en-US" dirty="0"/>
          </a:p>
        </p:txBody>
      </p:sp>
      <p:sp>
        <p:nvSpPr>
          <p:cNvPr id="10" name="Content Placeholder 9"/>
          <p:cNvSpPr>
            <a:spLocks noGrp="1"/>
          </p:cNvSpPr>
          <p:nvPr>
            <p:ph idx="1"/>
          </p:nvPr>
        </p:nvSpPr>
        <p:spPr>
          <a:xfrm>
            <a:off x="457200" y="1343025"/>
            <a:ext cx="3886200" cy="4938713"/>
          </a:xfrm>
        </p:spPr>
        <p:txBody>
          <a:bodyPr/>
          <a:lstStyle/>
          <a:p>
            <a:r>
              <a:rPr lang="en-US" dirty="0"/>
              <a:t>Maximize public and private sector awareness of and engagement in the flood study process  </a:t>
            </a:r>
          </a:p>
          <a:p>
            <a:r>
              <a:rPr lang="en-US" dirty="0"/>
              <a:t>Increase public awareness and understanding of risk from floods &amp; other natural hazards plus options for minimizing their risk</a:t>
            </a:r>
          </a:p>
          <a:p>
            <a:r>
              <a:rPr lang="en-US" dirty="0"/>
              <a:t>Provide communities with effective outreach </a:t>
            </a:r>
            <a:r>
              <a:rPr lang="en-US" dirty="0" smtClean="0"/>
              <a:t>tools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 Efforts</a:t>
            </a:r>
            <a:endParaRPr lang="en-US" dirty="0"/>
          </a:p>
        </p:txBody>
      </p:sp>
      <p:sp>
        <p:nvSpPr>
          <p:cNvPr id="3" name="Content Placeholder 2"/>
          <p:cNvSpPr>
            <a:spLocks noGrp="1"/>
          </p:cNvSpPr>
          <p:nvPr>
            <p:ph idx="1"/>
          </p:nvPr>
        </p:nvSpPr>
        <p:spPr/>
        <p:txBody>
          <a:bodyPr/>
          <a:lstStyle/>
          <a:p>
            <a:r>
              <a:rPr lang="en-US" dirty="0" smtClean="0"/>
              <a:t>Currently developing an outreach strategy complete with goals, measureable objectives, stakeholder lists, key messages, tactics, and evaluation methods</a:t>
            </a:r>
          </a:p>
          <a:p>
            <a:r>
              <a:rPr lang="en-US" dirty="0" smtClean="0"/>
              <a:t>Tactics include fact sheets and web content about flood and natural hazard risk in Puerto Rico and the U.S. Virgin Islands and information designed to raise awareness among visitors and retirees</a:t>
            </a:r>
          </a:p>
          <a:p>
            <a:r>
              <a:rPr lang="en-US" dirty="0" smtClean="0"/>
              <a:t>Efforts focus on promoting low-cost mitigation actions </a:t>
            </a:r>
          </a:p>
          <a:p>
            <a:pPr marL="0" indent="0" algn="ctr">
              <a:buNone/>
            </a:pPr>
            <a:r>
              <a:rPr lang="en-US" sz="2600" i="1" dirty="0" smtClean="0">
                <a:solidFill>
                  <a:srgbClr val="C00000"/>
                </a:solidFill>
              </a:rPr>
              <a:t>We want your input!</a:t>
            </a:r>
          </a:p>
          <a:p>
            <a:pPr marL="0" indent="0">
              <a:buNone/>
            </a:pPr>
            <a:endParaRPr lang="en-US" dirty="0" smtClean="0"/>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46038"/>
            <a:ext cx="8229600" cy="1154112"/>
          </a:xfrm>
        </p:spPr>
        <p:txBody>
          <a:bodyPr/>
          <a:lstStyle/>
          <a:p>
            <a:r>
              <a:rPr lang="en-US" dirty="0" smtClean="0"/>
              <a:t>COAT Contacts</a:t>
            </a:r>
            <a:endParaRPr lang="en-US" dirty="0"/>
          </a:p>
        </p:txBody>
      </p:sp>
      <p:sp>
        <p:nvSpPr>
          <p:cNvPr id="4" name="Content Placeholder 2"/>
          <p:cNvSpPr>
            <a:spLocks noGrp="1"/>
          </p:cNvSpPr>
          <p:nvPr>
            <p:ph idx="1"/>
          </p:nvPr>
        </p:nvSpPr>
        <p:spPr>
          <a:xfrm>
            <a:off x="457200" y="1343025"/>
            <a:ext cx="8229600" cy="4938713"/>
          </a:xfrm>
        </p:spPr>
        <p:txBody>
          <a:bodyPr/>
          <a:lstStyle/>
          <a:p>
            <a:pPr marL="0" indent="0">
              <a:buNone/>
            </a:pPr>
            <a:r>
              <a:rPr lang="en-US" dirty="0" smtClean="0"/>
              <a:t>For more information, contact:</a:t>
            </a:r>
          </a:p>
          <a:p>
            <a:pPr marL="336550" lvl="1" indent="0">
              <a:spcBef>
                <a:spcPts val="1200"/>
              </a:spcBef>
              <a:buNone/>
            </a:pPr>
            <a:r>
              <a:rPr lang="en-US" sz="2400" b="1" dirty="0" smtClean="0">
                <a:solidFill>
                  <a:srgbClr val="5B5C5E"/>
                </a:solidFill>
              </a:rPr>
              <a:t>Carmen Iris Delgado, CFM</a:t>
            </a:r>
            <a:r>
              <a:rPr lang="en-US" sz="2400" dirty="0" smtClean="0">
                <a:solidFill>
                  <a:srgbClr val="5B5C5E"/>
                </a:solidFill>
              </a:rPr>
              <a:t> </a:t>
            </a:r>
          </a:p>
          <a:p>
            <a:pPr marL="336550" lvl="1" indent="0">
              <a:spcBef>
                <a:spcPts val="0"/>
              </a:spcBef>
              <a:buNone/>
            </a:pPr>
            <a:r>
              <a:rPr lang="en-US" sz="2400" dirty="0" smtClean="0">
                <a:solidFill>
                  <a:srgbClr val="5B5C5E"/>
                </a:solidFill>
              </a:rPr>
              <a:t>FEMA, Caribbean Division</a:t>
            </a:r>
          </a:p>
          <a:p>
            <a:pPr marL="336550" lvl="1" indent="0">
              <a:spcBef>
                <a:spcPts val="0"/>
              </a:spcBef>
              <a:buNone/>
            </a:pPr>
            <a:r>
              <a:rPr lang="en-US" sz="2400" dirty="0" smtClean="0">
                <a:hlinkClick r:id="rId3"/>
              </a:rPr>
              <a:t>Carmen.Delgado@fema.dhs.gov</a:t>
            </a:r>
            <a:endParaRPr lang="en-US" sz="2400" dirty="0" smtClean="0"/>
          </a:p>
          <a:p>
            <a:pPr marL="336550" lvl="1" indent="0">
              <a:spcBef>
                <a:spcPts val="0"/>
              </a:spcBef>
              <a:buNone/>
            </a:pPr>
            <a:r>
              <a:rPr lang="en-US" sz="2400" dirty="0" smtClean="0">
                <a:solidFill>
                  <a:srgbClr val="5B5C5E"/>
                </a:solidFill>
              </a:rPr>
              <a:t>787-296-3507</a:t>
            </a:r>
          </a:p>
          <a:p>
            <a:pPr marL="336550" lvl="1" indent="0">
              <a:buNone/>
            </a:pPr>
            <a:endParaRPr lang="en-US" sz="2400" dirty="0" smtClean="0"/>
          </a:p>
          <a:p>
            <a:pPr marL="336550" lvl="1" indent="0">
              <a:spcBef>
                <a:spcPts val="0"/>
              </a:spcBef>
              <a:buNone/>
            </a:pPr>
            <a:r>
              <a:rPr lang="en-US" sz="2400" b="1" dirty="0" smtClean="0">
                <a:solidFill>
                  <a:srgbClr val="5B5C5E"/>
                </a:solidFill>
              </a:rPr>
              <a:t>Heidi M. Carlin, CFM</a:t>
            </a:r>
          </a:p>
          <a:p>
            <a:pPr marL="336550" lvl="1" indent="0">
              <a:spcBef>
                <a:spcPts val="0"/>
              </a:spcBef>
              <a:buNone/>
            </a:pPr>
            <a:r>
              <a:rPr lang="en-US" sz="2400" dirty="0" smtClean="0">
                <a:solidFill>
                  <a:srgbClr val="5B5C5E"/>
                </a:solidFill>
              </a:rPr>
              <a:t>RAMPP Region II </a:t>
            </a:r>
          </a:p>
          <a:p>
            <a:pPr marL="336550" lvl="1" indent="0">
              <a:spcBef>
                <a:spcPts val="0"/>
              </a:spcBef>
              <a:buNone/>
            </a:pPr>
            <a:r>
              <a:rPr lang="en-US" sz="2400" dirty="0" smtClean="0">
                <a:hlinkClick r:id="rId4"/>
              </a:rPr>
              <a:t>Heidi.Carlin@urs.com</a:t>
            </a:r>
            <a:endParaRPr lang="en-US" sz="2400" dirty="0" smtClean="0"/>
          </a:p>
          <a:p>
            <a:pPr marL="336550" lvl="1" indent="0">
              <a:spcBef>
                <a:spcPts val="0"/>
              </a:spcBef>
              <a:buNone/>
            </a:pPr>
            <a:r>
              <a:rPr lang="en-US" sz="2400" dirty="0" smtClean="0">
                <a:solidFill>
                  <a:srgbClr val="5B5C5E"/>
                </a:solidFill>
              </a:rPr>
              <a:t>410-725-7414</a:t>
            </a:r>
          </a:p>
          <a:p>
            <a:pPr marL="336550" lvl="1" indent="0">
              <a:buNone/>
            </a:pPr>
            <a:endParaRPr lang="en-US" sz="2200" dirty="0" smtClean="0"/>
          </a:p>
          <a:p>
            <a:pPr marL="336550" lvl="1" indent="0">
              <a:buNone/>
            </a:pPr>
            <a:endParaRPr lang="en-US" sz="2200" b="0" dirty="0" smtClean="0"/>
          </a:p>
          <a:p>
            <a:pPr marL="346075" lvl="1" indent="0">
              <a:buNone/>
            </a:pPr>
            <a:r>
              <a:rPr lang="en-US" dirty="0" smtClean="0"/>
              <a:t>	</a:t>
            </a:r>
          </a:p>
        </p:txBody>
      </p:sp>
      <p:pic>
        <p:nvPicPr>
          <p:cNvPr id="5" name="Picture 4" descr="U.S. Department of Homeland Security.  FEMA logo."/>
          <p:cNvPicPr>
            <a:picLocks noChangeAspect="1" noChangeArrowheads="1"/>
          </p:cNvPicPr>
          <p:nvPr/>
        </p:nvPicPr>
        <p:blipFill>
          <a:blip r:embed="rId5" cstate="print"/>
          <a:srcRect/>
          <a:stretch>
            <a:fillRect/>
          </a:stretch>
        </p:blipFill>
        <p:spPr bwMode="auto">
          <a:xfrm>
            <a:off x="4572000" y="3962400"/>
            <a:ext cx="3978256" cy="1371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838200"/>
            <a:ext cx="5715000" cy="2819400"/>
          </a:xfrm>
        </p:spPr>
        <p:txBody>
          <a:bodyPr/>
          <a:lstStyle/>
          <a:p>
            <a:r>
              <a:rPr lang="en-US" dirty="0" smtClean="0"/>
              <a:t>Questions?</a:t>
            </a:r>
            <a:endParaRPr lang="en-US" dirty="0"/>
          </a:p>
        </p:txBody>
      </p:sp>
      <p:pic>
        <p:nvPicPr>
          <p:cNvPr id="5" name="Picture 2" descr="Puerto Rico Coastal Flooding Outreach and  Education Program."/>
          <p:cNvPicPr>
            <a:picLocks noChangeAspect="1" noChangeArrowheads="1"/>
          </p:cNvPicPr>
          <p:nvPr/>
        </p:nvPicPr>
        <p:blipFill>
          <a:blip r:embed="rId3" cstate="print"/>
          <a:srcRect/>
          <a:stretch>
            <a:fillRect/>
          </a:stretch>
        </p:blipFill>
        <p:spPr bwMode="auto">
          <a:xfrm>
            <a:off x="5514446" y="228600"/>
            <a:ext cx="3324754" cy="321320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COAT? </a:t>
            </a:r>
            <a:endParaRPr lang="en-US" dirty="0"/>
          </a:p>
        </p:txBody>
      </p:sp>
      <p:sp>
        <p:nvSpPr>
          <p:cNvPr id="4" name="Content Placeholder 3"/>
          <p:cNvSpPr>
            <a:spLocks noGrp="1"/>
          </p:cNvSpPr>
          <p:nvPr>
            <p:ph idx="1"/>
          </p:nvPr>
        </p:nvSpPr>
        <p:spPr/>
        <p:txBody>
          <a:bodyPr/>
          <a:lstStyle/>
          <a:p>
            <a:pPr marL="0" indent="0">
              <a:buNone/>
            </a:pPr>
            <a:r>
              <a:rPr lang="en-US" dirty="0" smtClean="0">
                <a:solidFill>
                  <a:srgbClr val="C00000"/>
                </a:solidFill>
              </a:rPr>
              <a:t>Mission Statement</a:t>
            </a:r>
          </a:p>
        </p:txBody>
      </p:sp>
      <p:sp>
        <p:nvSpPr>
          <p:cNvPr id="6" name="Rounded Rectangle 5" descr="To maximize citizen, public official, and key stakeholder awareness and understanding of, and engagement in the flood study process, as well as awareness and understanding of other natural hazards.  "/>
          <p:cNvSpPr/>
          <p:nvPr/>
        </p:nvSpPr>
        <p:spPr>
          <a:xfrm>
            <a:off x="762000" y="1905000"/>
            <a:ext cx="7696200" cy="1905000"/>
          </a:xfrm>
          <a:prstGeom prst="roundRect">
            <a:avLst/>
          </a:prstGeom>
          <a:solidFill>
            <a:schemeClr val="accent1">
              <a:lumMod val="50000"/>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0" y="2072580"/>
            <a:ext cx="7315200" cy="1569660"/>
          </a:xfrm>
          <a:prstGeom prst="rect">
            <a:avLst/>
          </a:prstGeom>
          <a:noFill/>
        </p:spPr>
        <p:txBody>
          <a:bodyPr wrap="square" rtlCol="0">
            <a:spAutoFit/>
          </a:bodyPr>
          <a:lstStyle/>
          <a:p>
            <a:pPr>
              <a:buNone/>
            </a:pPr>
            <a:r>
              <a:rPr lang="en-US" sz="2400" b="1" i="1" dirty="0">
                <a:solidFill>
                  <a:schemeClr val="bg1"/>
                </a:solidFill>
                <a:latin typeface="+mn-lt"/>
              </a:rPr>
              <a:t>To maximize citizen, public official</a:t>
            </a:r>
            <a:r>
              <a:rPr lang="en-US" sz="2400" b="1" i="1" dirty="0" smtClean="0">
                <a:solidFill>
                  <a:schemeClr val="bg1"/>
                </a:solidFill>
                <a:latin typeface="+mn-lt"/>
              </a:rPr>
              <a:t>, and </a:t>
            </a:r>
            <a:r>
              <a:rPr lang="en-US" sz="2400" b="1" i="1" dirty="0">
                <a:solidFill>
                  <a:schemeClr val="bg1"/>
                </a:solidFill>
                <a:latin typeface="+mn-lt"/>
              </a:rPr>
              <a:t>key stakeholder awareness and understanding of, and engagement in the flood study process, as well as awareness and understanding of other natural hazards. </a:t>
            </a:r>
            <a:endParaRPr lang="en-US" b="1" dirty="0">
              <a:solidFill>
                <a:schemeClr val="bg1"/>
              </a:solidFill>
              <a:latin typeface="+mn-lt"/>
            </a:endParaRPr>
          </a:p>
        </p:txBody>
      </p:sp>
      <p:sp>
        <p:nvSpPr>
          <p:cNvPr id="9" name="TextBox 8" descr="COAT members actively participate by discussing outreach and communication opportunities, identifying potential issues, and providing input on strategies and tactics for communicating about flood risk and other natural hazards."/>
          <p:cNvSpPr txBox="1"/>
          <p:nvPr/>
        </p:nvSpPr>
        <p:spPr>
          <a:xfrm>
            <a:off x="914400" y="4114800"/>
            <a:ext cx="7467600" cy="1938992"/>
          </a:xfrm>
          <a:prstGeom prst="rect">
            <a:avLst/>
          </a:prstGeom>
          <a:noFill/>
        </p:spPr>
        <p:txBody>
          <a:bodyPr wrap="square" rtlCol="0">
            <a:spAutoFit/>
          </a:bodyPr>
          <a:lstStyle/>
          <a:p>
            <a:pPr>
              <a:spcBef>
                <a:spcPts val="2100"/>
              </a:spcBef>
              <a:buNone/>
            </a:pPr>
            <a:r>
              <a:rPr lang="en-US" sz="2400" b="1" dirty="0">
                <a:solidFill>
                  <a:schemeClr val="tx1">
                    <a:lumMod val="65000"/>
                    <a:lumOff val="35000"/>
                  </a:schemeClr>
                </a:solidFill>
                <a:latin typeface="+mn-lt"/>
              </a:rPr>
              <a:t>COAT members actively participate by discussing </a:t>
            </a:r>
            <a:r>
              <a:rPr lang="en-US" sz="2400" b="1" dirty="0">
                <a:solidFill>
                  <a:srgbClr val="5B5C5E"/>
                </a:solidFill>
                <a:latin typeface="+mn-lt"/>
              </a:rPr>
              <a:t>outreach</a:t>
            </a:r>
            <a:r>
              <a:rPr lang="en-US" sz="2400" b="1" dirty="0">
                <a:solidFill>
                  <a:schemeClr val="tx1">
                    <a:lumMod val="65000"/>
                    <a:lumOff val="35000"/>
                  </a:schemeClr>
                </a:solidFill>
                <a:latin typeface="+mn-lt"/>
              </a:rPr>
              <a:t> and communication opportunities, identifying potential issues, and providing input on strategies and tactics for communicating about flood risk and other natural hazards.</a:t>
            </a:r>
          </a:p>
        </p:txBody>
      </p:sp>
    </p:spTree>
    <p:extLst>
      <p:ext uri="{BB962C8B-B14F-4D97-AF65-F5344CB8AC3E}">
        <p14:creationId xmlns:p14="http://schemas.microsoft.com/office/powerpoint/2010/main" val="158406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participate?</a:t>
            </a:r>
            <a:endParaRPr lang="en-US" dirty="0"/>
          </a:p>
        </p:txBody>
      </p:sp>
      <p:sp>
        <p:nvSpPr>
          <p:cNvPr id="9" name="Content Placeholder 8"/>
          <p:cNvSpPr>
            <a:spLocks noGrp="1"/>
          </p:cNvSpPr>
          <p:nvPr>
            <p:ph idx="1"/>
          </p:nvPr>
        </p:nvSpPr>
        <p:spPr/>
        <p:txBody>
          <a:bodyPr/>
          <a:lstStyle/>
          <a:p>
            <a:r>
              <a:rPr lang="en-US" dirty="0"/>
              <a:t>Organized by FEMA</a:t>
            </a:r>
          </a:p>
          <a:p>
            <a:r>
              <a:rPr lang="en-US" dirty="0"/>
              <a:t>Supported by RAMPP</a:t>
            </a:r>
          </a:p>
          <a:p>
            <a:r>
              <a:rPr lang="en-US" dirty="0"/>
              <a:t>Local Partners and  Community Officials</a:t>
            </a:r>
          </a:p>
          <a:p>
            <a:r>
              <a:rPr lang="en-US" dirty="0"/>
              <a:t>Academic institution representatives</a:t>
            </a:r>
          </a:p>
          <a:p>
            <a:r>
              <a:rPr lang="en-US" dirty="0"/>
              <a:t>Non-profit representatives</a:t>
            </a:r>
          </a:p>
          <a:p>
            <a:r>
              <a:rPr lang="en-US" dirty="0"/>
              <a:t>Federal agency partners</a:t>
            </a:r>
          </a:p>
          <a:p>
            <a:r>
              <a:rPr lang="en-US" dirty="0"/>
              <a:t>Private </a:t>
            </a:r>
            <a:r>
              <a:rPr lang="en-US" dirty="0" smtClean="0"/>
              <a:t>sector</a:t>
            </a:r>
            <a:endParaRPr lang="en-US" dirty="0"/>
          </a:p>
        </p:txBody>
      </p:sp>
    </p:spTree>
    <p:extLst>
      <p:ext uri="{BB962C8B-B14F-4D97-AF65-F5344CB8AC3E}">
        <p14:creationId xmlns:p14="http://schemas.microsoft.com/office/powerpoint/2010/main" val="158406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COAT members do?</a:t>
            </a:r>
            <a:endParaRPr lang="en-US" dirty="0"/>
          </a:p>
        </p:txBody>
      </p:sp>
      <p:sp>
        <p:nvSpPr>
          <p:cNvPr id="4" name="Content Placeholder 3"/>
          <p:cNvSpPr>
            <a:spLocks noGrp="1"/>
          </p:cNvSpPr>
          <p:nvPr>
            <p:ph idx="1"/>
          </p:nvPr>
        </p:nvSpPr>
        <p:spPr/>
        <p:txBody>
          <a:bodyPr/>
          <a:lstStyle/>
          <a:p>
            <a:r>
              <a:rPr lang="en-US" dirty="0" smtClean="0"/>
              <a:t>Provide input on strategy and tactics for communicating about coastal flood risk and other natural hazards.</a:t>
            </a:r>
          </a:p>
          <a:p>
            <a:r>
              <a:rPr lang="en-US" dirty="0" smtClean="0"/>
              <a:t>Share ideas for development and implementation of outreach programs and materials.</a:t>
            </a:r>
          </a:p>
          <a:p>
            <a:r>
              <a:rPr lang="en-US" dirty="0" smtClean="0"/>
              <a:t>Serve as word of mouth marketers among fellow stakeholders, including colleagues, neighbors, friends, and family members.</a:t>
            </a:r>
          </a:p>
          <a:p>
            <a:endParaRPr lang="en-US" dirty="0" smtClean="0"/>
          </a:p>
        </p:txBody>
      </p:sp>
    </p:spTree>
    <p:extLst>
      <p:ext uri="{BB962C8B-B14F-4D97-AF65-F5344CB8AC3E}">
        <p14:creationId xmlns:p14="http://schemas.microsoft.com/office/powerpoint/2010/main" val="158406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NJ/NY COAT	</a:t>
            </a:r>
            <a:endParaRPr lang="en-US" dirty="0"/>
          </a:p>
        </p:txBody>
      </p:sp>
      <p:sp>
        <p:nvSpPr>
          <p:cNvPr id="3" name="Content Placeholder 2"/>
          <p:cNvSpPr>
            <a:spLocks noGrp="1"/>
          </p:cNvSpPr>
          <p:nvPr>
            <p:ph idx="1"/>
          </p:nvPr>
        </p:nvSpPr>
        <p:spPr>
          <a:xfrm>
            <a:off x="304800" y="1295400"/>
            <a:ext cx="6324600" cy="5105400"/>
          </a:xfrm>
        </p:spPr>
        <p:txBody>
          <a:bodyPr/>
          <a:lstStyle/>
          <a:p>
            <a:r>
              <a:rPr lang="en-US" sz="2000" dirty="0" smtClean="0"/>
              <a:t>Helped develop overall key messaging</a:t>
            </a:r>
          </a:p>
          <a:p>
            <a:pPr lvl="1"/>
            <a:r>
              <a:rPr lang="en-US" sz="1600" dirty="0" smtClean="0"/>
              <a:t>Know Your Risk. Know Your Role. Take Action.</a:t>
            </a:r>
          </a:p>
          <a:p>
            <a:r>
              <a:rPr lang="en-US" sz="2000" dirty="0" smtClean="0"/>
              <a:t>Assisted in the editing and distribution of</a:t>
            </a:r>
          </a:p>
          <a:p>
            <a:pPr lvl="1"/>
            <a:r>
              <a:rPr lang="en-US" sz="1600" dirty="0" smtClean="0">
                <a:hlinkClick r:id="rId3"/>
              </a:rPr>
              <a:t>www.region2coastal.com</a:t>
            </a:r>
            <a:endParaRPr lang="en-US" sz="1600" dirty="0" smtClean="0"/>
          </a:p>
          <a:p>
            <a:pPr lvl="1"/>
            <a:r>
              <a:rPr lang="en-US" sz="1600" dirty="0" smtClean="0"/>
              <a:t>Liberty Science Center Poster</a:t>
            </a:r>
          </a:p>
          <a:p>
            <a:pPr lvl="1"/>
            <a:r>
              <a:rPr lang="en-US" sz="1600" dirty="0" smtClean="0"/>
              <a:t>Region II Coastal Video</a:t>
            </a:r>
          </a:p>
          <a:p>
            <a:r>
              <a:rPr lang="en-US" sz="2000" dirty="0" smtClean="0"/>
              <a:t>Assisted in the distribution of important information and training invitations related to ongoing coastal study</a:t>
            </a:r>
          </a:p>
          <a:p>
            <a:r>
              <a:rPr lang="en-US" sz="2000" dirty="0" smtClean="0"/>
              <a:t>ABFE effort</a:t>
            </a:r>
          </a:p>
          <a:p>
            <a:pPr lvl="1"/>
            <a:r>
              <a:rPr lang="en-US" sz="1600" dirty="0" smtClean="0"/>
              <a:t>Liaison between local communities and FEMA Region II</a:t>
            </a:r>
          </a:p>
          <a:p>
            <a:pPr lvl="1"/>
            <a:r>
              <a:rPr lang="en-US" sz="1600" dirty="0" smtClean="0"/>
              <a:t>Transmitted local feedback to FEMA Region II</a:t>
            </a:r>
          </a:p>
          <a:p>
            <a:pPr lvl="1"/>
            <a:r>
              <a:rPr lang="en-US" sz="1600" dirty="0" smtClean="0"/>
              <a:t>Helped to disseminate accurate messaging about ABFEs</a:t>
            </a:r>
          </a:p>
          <a:p>
            <a:r>
              <a:rPr lang="en-US" sz="2000" dirty="0" smtClean="0"/>
              <a:t>“Boots on the ground”</a:t>
            </a:r>
            <a:r>
              <a:rPr lang="en-US" dirty="0" smtClean="0"/>
              <a:t>	</a:t>
            </a:r>
          </a:p>
        </p:txBody>
      </p:sp>
      <p:pic>
        <p:nvPicPr>
          <p:cNvPr id="1027" name="Picture 3" descr="New Jersey Coastal Flooding Outreach and Education Program."/>
          <p:cNvPicPr>
            <a:picLocks noChangeAspect="1" noChangeArrowheads="1"/>
          </p:cNvPicPr>
          <p:nvPr/>
        </p:nvPicPr>
        <p:blipFill>
          <a:blip r:embed="rId4" cstate="print"/>
          <a:srcRect/>
          <a:stretch>
            <a:fillRect/>
          </a:stretch>
        </p:blipFill>
        <p:spPr bwMode="auto">
          <a:xfrm>
            <a:off x="6629400" y="1447800"/>
            <a:ext cx="2114550" cy="2038350"/>
          </a:xfrm>
          <a:prstGeom prst="rect">
            <a:avLst/>
          </a:prstGeom>
          <a:noFill/>
          <a:ln w="9525">
            <a:noFill/>
            <a:miter lim="800000"/>
            <a:headEnd/>
            <a:tailEnd/>
          </a:ln>
        </p:spPr>
      </p:pic>
      <p:pic>
        <p:nvPicPr>
          <p:cNvPr id="1028" name="Picture 4" descr="New York City Coastal Flooding and Outreach Education Program."/>
          <p:cNvPicPr>
            <a:picLocks noChangeAspect="1" noChangeArrowheads="1"/>
          </p:cNvPicPr>
          <p:nvPr/>
        </p:nvPicPr>
        <p:blipFill>
          <a:blip r:embed="rId5" cstate="print"/>
          <a:srcRect/>
          <a:stretch>
            <a:fillRect/>
          </a:stretch>
        </p:blipFill>
        <p:spPr bwMode="auto">
          <a:xfrm>
            <a:off x="6629400" y="3657600"/>
            <a:ext cx="2114550" cy="2047875"/>
          </a:xfrm>
          <a:prstGeom prst="rect">
            <a:avLst/>
          </a:prstGeom>
          <a:noFill/>
          <a:ln w="9525">
            <a:noFill/>
            <a:miter lim="800000"/>
            <a:headEnd/>
            <a:tailEnd/>
          </a:ln>
        </p:spPr>
      </p:pic>
    </p:spTree>
    <p:extLst>
      <p:ext uri="{BB962C8B-B14F-4D97-AF65-F5344CB8AC3E}">
        <p14:creationId xmlns:p14="http://schemas.microsoft.com/office/powerpoint/2010/main" val="280855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838200"/>
            <a:ext cx="4114800" cy="2819400"/>
          </a:xfrm>
        </p:spPr>
        <p:txBody>
          <a:bodyPr/>
          <a:lstStyle/>
          <a:p>
            <a:r>
              <a:rPr lang="en-US" dirty="0" smtClean="0"/>
              <a:t>The Risk MAP Program</a:t>
            </a:r>
            <a:endParaRPr lang="en-US" dirty="0"/>
          </a:p>
        </p:txBody>
      </p:sp>
      <p:sp>
        <p:nvSpPr>
          <p:cNvPr id="6" name="Subtitle 5"/>
          <p:cNvSpPr>
            <a:spLocks noGrp="1"/>
          </p:cNvSpPr>
          <p:nvPr>
            <p:ph type="subTitle" idx="1"/>
          </p:nvPr>
        </p:nvSpPr>
        <p:spPr/>
        <p:txBody>
          <a:bodyPr/>
          <a:lstStyle/>
          <a:p>
            <a:r>
              <a:rPr lang="en-US" b="0" i="1" dirty="0" smtClean="0"/>
              <a:t>Overview</a:t>
            </a:r>
            <a:endParaRPr lang="en-US" b="0" i="1" dirty="0"/>
          </a:p>
        </p:txBody>
      </p:sp>
      <p:pic>
        <p:nvPicPr>
          <p:cNvPr id="7" name="Picture 2" descr="Puerto Rico Coastal Flooding Outreach and Education Program."/>
          <p:cNvPicPr>
            <a:picLocks noChangeAspect="1" noChangeArrowheads="1"/>
          </p:cNvPicPr>
          <p:nvPr/>
        </p:nvPicPr>
        <p:blipFill>
          <a:blip r:embed="rId3" cstate="print"/>
          <a:srcRect/>
          <a:stretch>
            <a:fillRect/>
          </a:stretch>
        </p:blipFill>
        <p:spPr bwMode="auto">
          <a:xfrm>
            <a:off x="5514446" y="228600"/>
            <a:ext cx="3324754" cy="321320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What is Risk MAP?</a:t>
            </a:r>
          </a:p>
        </p:txBody>
      </p:sp>
      <p:sp>
        <p:nvSpPr>
          <p:cNvPr id="9219" name="Rectangle 3"/>
          <p:cNvSpPr>
            <a:spLocks noGrp="1" noChangeArrowheads="1"/>
          </p:cNvSpPr>
          <p:nvPr>
            <p:ph idx="1"/>
          </p:nvPr>
        </p:nvSpPr>
        <p:spPr>
          <a:xfrm>
            <a:off x="457200" y="1343025"/>
            <a:ext cx="4114800" cy="4938713"/>
          </a:xfrm>
        </p:spPr>
        <p:txBody>
          <a:bodyPr/>
          <a:lstStyle/>
          <a:p>
            <a:r>
              <a:rPr lang="en-US" dirty="0" smtClean="0"/>
              <a:t>Risk MAP</a:t>
            </a:r>
          </a:p>
          <a:p>
            <a:pPr lvl="1"/>
            <a:r>
              <a:rPr lang="en-US" dirty="0" smtClean="0"/>
              <a:t>Mapping – Flood hazard and risk identification</a:t>
            </a:r>
          </a:p>
          <a:p>
            <a:pPr lvl="1"/>
            <a:r>
              <a:rPr lang="en-US" dirty="0" smtClean="0"/>
              <a:t>Assessment – HAZUS and other risk assessment tools</a:t>
            </a:r>
          </a:p>
          <a:p>
            <a:pPr lvl="1"/>
            <a:r>
              <a:rPr lang="en-US" dirty="0" smtClean="0"/>
              <a:t>Planning – Hazard mitigation planning and HMA grants</a:t>
            </a:r>
          </a:p>
          <a:p>
            <a:r>
              <a:rPr lang="en-US" dirty="0" smtClean="0"/>
              <a:t>Risk MAP Vision</a:t>
            </a:r>
          </a:p>
          <a:p>
            <a:pPr lvl="1"/>
            <a:r>
              <a:rPr lang="en-US" dirty="0" smtClean="0"/>
              <a:t>Deliver quality data</a:t>
            </a:r>
          </a:p>
          <a:p>
            <a:pPr lvl="1"/>
            <a:r>
              <a:rPr lang="en-US" dirty="0" smtClean="0"/>
              <a:t>Increase public awareness of flood risk </a:t>
            </a:r>
          </a:p>
          <a:p>
            <a:pPr lvl="1"/>
            <a:r>
              <a:rPr lang="en-US" dirty="0" smtClean="0"/>
              <a:t>Encourage local/regional actions that reduce risk</a:t>
            </a:r>
          </a:p>
          <a:p>
            <a:pPr lvl="1"/>
            <a:endParaRPr lang="en-US" dirty="0" smtClean="0"/>
          </a:p>
          <a:p>
            <a:pPr lvl="1"/>
            <a:endParaRPr lang="en-US" dirty="0" smtClean="0"/>
          </a:p>
          <a:p>
            <a:pPr lvl="1"/>
            <a:endParaRPr lang="en-US" dirty="0" smtClean="0"/>
          </a:p>
        </p:txBody>
      </p:sp>
      <p:pic>
        <p:nvPicPr>
          <p:cNvPr id="9220" name="Picture 3" descr="RiskMap Tagline_042210.jpg"/>
          <p:cNvPicPr>
            <a:picLocks noChangeAspect="1"/>
          </p:cNvPicPr>
          <p:nvPr/>
        </p:nvPicPr>
        <p:blipFill>
          <a:blip r:embed="rId3" cstate="print"/>
          <a:srcRect/>
          <a:stretch>
            <a:fillRect/>
          </a:stretch>
        </p:blipFill>
        <p:spPr bwMode="auto">
          <a:xfrm>
            <a:off x="5285232" y="1437626"/>
            <a:ext cx="3093150" cy="924574"/>
          </a:xfrm>
          <a:prstGeom prst="rect">
            <a:avLst/>
          </a:prstGeom>
          <a:noFill/>
          <a:ln w="9525">
            <a:noFill/>
            <a:miter lim="800000"/>
            <a:headEnd/>
            <a:tailEnd/>
          </a:ln>
        </p:spPr>
      </p:pic>
      <p:pic>
        <p:nvPicPr>
          <p:cNvPr id="5" name="Picture 27" descr="Flowchart describing the steps of Risk Map cycle.  1. Identify risk.  Map risk data.  2. Assess Risk.  Assess present and future risks.  Goal – measure Quantifiable risk reduction. 3. Communicate Risk.  Plan for risk. 4. Mitigate Risk. Transfer risk.  Reduce risk."/>
          <p:cNvPicPr>
            <a:picLocks noChangeAspect="1" noChangeArrowheads="1"/>
          </p:cNvPicPr>
          <p:nvPr/>
        </p:nvPicPr>
        <p:blipFill>
          <a:blip r:embed="rId4" cstate="print"/>
          <a:srcRect/>
          <a:stretch>
            <a:fillRect/>
          </a:stretch>
        </p:blipFill>
        <p:spPr bwMode="auto">
          <a:xfrm>
            <a:off x="4800601" y="2394106"/>
            <a:ext cx="4062412" cy="385429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Joanna MT Std SemiBol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7FBA0B4DDBA14FBA45CBF8C184005C" ma:contentTypeVersion="2" ma:contentTypeDescription="Create a new document." ma:contentTypeScope="" ma:versionID="b3f89824ae879337102482d578f5e565">
  <xsd:schema xmlns:xsd="http://www.w3.org/2001/XMLSchema" xmlns:p="http://schemas.microsoft.com/office/2006/metadata/properties" xmlns:ns2="6e65ff0d-3361-44f0-b7c4-83b538dab8a1" targetNamespace="http://schemas.microsoft.com/office/2006/metadata/properties" ma:root="true" ma:fieldsID="2e638bd3b167ba38367ecf03ac6d3535" ns2:_="">
    <xsd:import namespace="6e65ff0d-3361-44f0-b7c4-83b538dab8a1"/>
    <xsd:element name="properties">
      <xsd:complexType>
        <xsd:sequence>
          <xsd:element name="documentManagement">
            <xsd:complexType>
              <xsd:all>
                <xsd:element ref="ns2:Link" minOccurs="0"/>
                <xsd:element ref="ns2:DisplayInQueryEditor" minOccurs="0"/>
              </xsd:all>
            </xsd:complexType>
          </xsd:element>
        </xsd:sequence>
      </xsd:complexType>
    </xsd:element>
  </xsd:schema>
  <xsd:schema xmlns:xsd="http://www.w3.org/2001/XMLSchema" xmlns:dms="http://schemas.microsoft.com/office/2006/documentManagement/types" targetNamespace="6e65ff0d-3361-44f0-b7c4-83b538dab8a1" elementFormDefault="qualified">
    <xsd:import namespace="http://schemas.microsoft.com/office/2006/documentManagement/types"/>
    <xsd:element name="Link" ma:index="8"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DisplayInQueryEditor" ma:index="9" nillable="true" ma:displayName="DisplayInQueryEditor" ma:default="0" ma:internalName="DisplayInQueryEdito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Summary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DisplayInQueryEditor xmlns="6e65ff0d-3361-44f0-b7c4-83b538dab8a1" xsi:nil="true"/>
    <Link xmlns="6e65ff0d-3361-44f0-b7c4-83b538dab8a1">
      <Url xmlns="6e65ff0d-3361-44f0-b7c4-83b538dab8a1" xsi:nil="true"/>
      <Description xmlns="6e65ff0d-3361-44f0-b7c4-83b538dab8a1" xsi:nil="true"/>
    </Link>
  </documentManagement>
</p:properties>
</file>

<file path=customXml/itemProps1.xml><?xml version="1.0" encoding="utf-8"?>
<ds:datastoreItem xmlns:ds="http://schemas.openxmlformats.org/officeDocument/2006/customXml" ds:itemID="{E3D8FD64-BA5A-40E2-9A0A-EB444FD657A3}">
  <ds:schemaRefs>
    <ds:schemaRef ds:uri="http://schemas.microsoft.com/sharepoint/v3/contenttype/forms"/>
  </ds:schemaRefs>
</ds:datastoreItem>
</file>

<file path=customXml/itemProps2.xml><?xml version="1.0" encoding="utf-8"?>
<ds:datastoreItem xmlns:ds="http://schemas.openxmlformats.org/officeDocument/2006/customXml" ds:itemID="{B498D888-5702-4566-951A-CB9675D98B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65ff0d-3361-44f0-b7c4-83b538dab8a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1EF6C86-E53E-4E4B-B360-15A0CC117662}">
  <ds:schemaRefs>
    <ds:schemaRef ds:uri="http://purl.org/dc/dcmitype/"/>
    <ds:schemaRef ds:uri="http://schemas.microsoft.com/office/2006/documentManagement/types"/>
    <ds:schemaRef ds:uri="http://purl.org/dc/terms/"/>
    <ds:schemaRef ds:uri="http://schemas.openxmlformats.org/package/2006/metadata/core-properties"/>
    <ds:schemaRef ds:uri="http://purl.org/dc/elements/1.1/"/>
    <ds:schemaRef ds:uri="http://schemas.microsoft.com/office/2006/metadata/properties"/>
    <ds:schemaRef ds:uri="6e65ff0d-3361-44f0-b7c4-83b538dab8a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6599</TotalTime>
  <Words>2195</Words>
  <Application>Microsoft Office PowerPoint</Application>
  <PresentationFormat>On-screen Show (4:3)</PresentationFormat>
  <Paragraphs>326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1_Default Design</vt:lpstr>
      <vt:lpstr>Coastal Outreach  Advisory Team FEMA Region II</vt:lpstr>
      <vt:lpstr>Agenda</vt:lpstr>
      <vt:lpstr>COAT</vt:lpstr>
      <vt:lpstr>What is the COAT? </vt:lpstr>
      <vt:lpstr>Who should participate?</vt:lpstr>
      <vt:lpstr>What do COAT members do?</vt:lpstr>
      <vt:lpstr>An Example: NJ/NY COAT </vt:lpstr>
      <vt:lpstr>The Risk MAP Program</vt:lpstr>
      <vt:lpstr>What is Risk MAP?</vt:lpstr>
      <vt:lpstr>Risk MAP Program Overview (continued)</vt:lpstr>
      <vt:lpstr>Risk MAP Product Comparisons</vt:lpstr>
      <vt:lpstr>Risk MAP Project Timeline</vt:lpstr>
      <vt:lpstr>Technical Projects Underway</vt:lpstr>
      <vt:lpstr>Puerto Rico Technical Projects</vt:lpstr>
      <vt:lpstr>Puerto Rico Discovery</vt:lpstr>
      <vt:lpstr>What is ‘Discovery’?</vt:lpstr>
      <vt:lpstr>The Discovery Process</vt:lpstr>
      <vt:lpstr>Puerto Rico Discovery Project</vt:lpstr>
      <vt:lpstr>Puerto Rico Discovery: Discussion</vt:lpstr>
      <vt:lpstr>Hazus-MH Support</vt:lpstr>
      <vt:lpstr>What Is Hazus? </vt:lpstr>
      <vt:lpstr>Hazus Support for Puerto Rico</vt:lpstr>
      <vt:lpstr>Study Area</vt:lpstr>
      <vt:lpstr>Phase 1: Data Collection</vt:lpstr>
      <vt:lpstr>Project Goals</vt:lpstr>
      <vt:lpstr>Rio Grande de Loiza Restudy</vt:lpstr>
      <vt:lpstr>Restudy of Rio Grande de Loiza</vt:lpstr>
      <vt:lpstr>Restudy of Rio Grande de Loiza</vt:lpstr>
      <vt:lpstr>Outreach Efforts</vt:lpstr>
      <vt:lpstr>Outreach is Critical</vt:lpstr>
      <vt:lpstr>Outreach Efforts</vt:lpstr>
      <vt:lpstr>COAT Contacts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Levee Fundamentals (working title) April [insert], 2011</dc:title>
  <dc:creator>Bruce</dc:creator>
  <cp:lastModifiedBy>devika_strother</cp:lastModifiedBy>
  <cp:revision>499</cp:revision>
  <cp:lastPrinted>2013-03-22T18:34:47Z</cp:lastPrinted>
  <dcterms:created xsi:type="dcterms:W3CDTF">2006-08-16T00:00:00Z</dcterms:created>
  <dcterms:modified xsi:type="dcterms:W3CDTF">2013-04-10T15:39:22Z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0x010100187FBA0B4DDBA14FBA45CBF8C184005C</vt:lpwstr>
  </property>
</Properties>
</file>