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4"/>
  </p:notesMasterIdLst>
  <p:handoutMasterIdLst>
    <p:handoutMasterId r:id="rId25"/>
  </p:handoutMasterIdLst>
  <p:sldIdLst>
    <p:sldId id="283" r:id="rId2"/>
    <p:sldId id="278" r:id="rId3"/>
    <p:sldId id="304" r:id="rId4"/>
    <p:sldId id="308" r:id="rId5"/>
    <p:sldId id="285" r:id="rId6"/>
    <p:sldId id="286" r:id="rId7"/>
    <p:sldId id="284" r:id="rId8"/>
    <p:sldId id="287" r:id="rId9"/>
    <p:sldId id="288" r:id="rId10"/>
    <p:sldId id="313" r:id="rId11"/>
    <p:sldId id="314" r:id="rId12"/>
    <p:sldId id="315" r:id="rId13"/>
    <p:sldId id="311" r:id="rId14"/>
    <p:sldId id="306" r:id="rId15"/>
    <p:sldId id="302" r:id="rId16"/>
    <p:sldId id="307" r:id="rId17"/>
    <p:sldId id="292" r:id="rId18"/>
    <p:sldId id="312" r:id="rId19"/>
    <p:sldId id="293" r:id="rId20"/>
    <p:sldId id="294" r:id="rId21"/>
    <p:sldId id="289" r:id="rId22"/>
    <p:sldId id="295" r:id="rId23"/>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bridges" initials="" lastIdx="0" clrIdx="0"/>
  <p:cmAuthor id="1" name="ES" initials="E" lastIdx="27" clrIdx="1"/>
  <p:cmAuthor id="2" name="Johnson, Amanda" initials="AJB" lastIdx="7" clrIdx="2"/>
  <p:cmAuthor id="3" name="Peterson, Mark J" initials="PMJ" lastIdx="5" clrIdx="3"/>
  <p:cmAuthor id="4" name="Kelly Waggoner" initials="KW" lastIdx="3" clrIdx="4"/>
  <p:cmAuthor id="5" name="Michael Choi"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89146" autoAdjust="0"/>
  </p:normalViewPr>
  <p:slideViewPr>
    <p:cSldViewPr>
      <p:cViewPr>
        <p:scale>
          <a:sx n="61" d="100"/>
          <a:sy n="61" d="100"/>
        </p:scale>
        <p:origin x="-1596" y="-180"/>
      </p:cViewPr>
      <p:guideLst>
        <p:guide orient="horz" pos="336"/>
        <p:guide/>
      </p:guideLst>
    </p:cSldViewPr>
  </p:slideViewPr>
  <p:notesTextViewPr>
    <p:cViewPr>
      <p:scale>
        <a:sx n="1" d="1"/>
        <a:sy n="1" d="1"/>
      </p:scale>
      <p:origin x="0" y="0"/>
    </p:cViewPr>
  </p:notesTextViewPr>
  <p:notesViewPr>
    <p:cSldViewPr>
      <p:cViewPr varScale="1">
        <p:scale>
          <a:sx n="96" d="100"/>
          <a:sy n="96" d="100"/>
        </p:scale>
        <p:origin x="-3558" y="-10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35262DF2-557E-4971-BA94-B876FF0E0CF9}" type="datetimeFigureOut">
              <a:rPr lang="en-US" smtClean="0"/>
              <a:pPr/>
              <a:t>6/20/2014</a:t>
            </a:fld>
            <a:endParaRPr lang="en-US" dirty="0"/>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10E8ED76-4EAF-400F-93F4-78C3FB5102EA}" type="slidenum">
              <a:rPr lang="en-US" smtClean="0"/>
              <a:pPr/>
              <a:t>‹#›</a:t>
            </a:fld>
            <a:endParaRPr lang="en-US" dirty="0"/>
          </a:p>
        </p:txBody>
      </p:sp>
    </p:spTree>
    <p:extLst>
      <p:ext uri="{BB962C8B-B14F-4D97-AF65-F5344CB8AC3E}">
        <p14:creationId xmlns:p14="http://schemas.microsoft.com/office/powerpoint/2010/main" val="1920213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1967" cy="465296"/>
          </a:xfrm>
          <a:prstGeom prst="rect">
            <a:avLst/>
          </a:prstGeom>
        </p:spPr>
        <p:txBody>
          <a:bodyPr vert="horz" lIns="93785" tIns="46893" rIns="93785" bIns="46893" rtlCol="0"/>
          <a:lstStyle>
            <a:lvl1pPr algn="l">
              <a:defRPr sz="1300"/>
            </a:lvl1pPr>
          </a:lstStyle>
          <a:p>
            <a:endParaRPr lang="en-US" dirty="0"/>
          </a:p>
        </p:txBody>
      </p:sp>
      <p:sp>
        <p:nvSpPr>
          <p:cNvPr id="3" name="Date Placeholder 2"/>
          <p:cNvSpPr>
            <a:spLocks noGrp="1"/>
          </p:cNvSpPr>
          <p:nvPr>
            <p:ph type="dt" idx="1"/>
          </p:nvPr>
        </p:nvSpPr>
        <p:spPr>
          <a:xfrm>
            <a:off x="3976334" y="0"/>
            <a:ext cx="3041967" cy="465296"/>
          </a:xfrm>
          <a:prstGeom prst="rect">
            <a:avLst/>
          </a:prstGeom>
        </p:spPr>
        <p:txBody>
          <a:bodyPr vert="horz" lIns="93785" tIns="46893" rIns="93785" bIns="46893" rtlCol="0"/>
          <a:lstStyle>
            <a:lvl1pPr algn="r">
              <a:defRPr sz="1300"/>
            </a:lvl1pPr>
          </a:lstStyle>
          <a:p>
            <a:fld id="{EEDCFBAC-183C-4008-9773-D741FC4E5CBD}" type="datetimeFigureOut">
              <a:rPr lang="en-US" smtClean="0"/>
              <a:pPr/>
              <a:t>6/20/2014</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785" tIns="46893" rIns="93785" bIns="46893"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785" tIns="46893" rIns="93785" bIns="4689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39014"/>
            <a:ext cx="3041967" cy="465296"/>
          </a:xfrm>
          <a:prstGeom prst="rect">
            <a:avLst/>
          </a:prstGeom>
        </p:spPr>
        <p:txBody>
          <a:bodyPr vert="horz" lIns="93785" tIns="46893" rIns="93785" bIns="46893"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6334" y="8839014"/>
            <a:ext cx="3041967" cy="465296"/>
          </a:xfrm>
          <a:prstGeom prst="rect">
            <a:avLst/>
          </a:prstGeom>
        </p:spPr>
        <p:txBody>
          <a:bodyPr vert="horz" lIns="93785" tIns="46893" rIns="93785" bIns="46893" rtlCol="0" anchor="b"/>
          <a:lstStyle>
            <a:lvl1pPr algn="r">
              <a:defRPr sz="1300"/>
            </a:lvl1pPr>
          </a:lstStyle>
          <a:p>
            <a:fld id="{C1E61768-2E6C-4728-948D-E2CBEB89E8E0}" type="slidenum">
              <a:rPr lang="en-US" smtClean="0"/>
              <a:pPr/>
              <a:t>‹#›</a:t>
            </a:fld>
            <a:endParaRPr lang="en-US" dirty="0"/>
          </a:p>
        </p:txBody>
      </p:sp>
    </p:spTree>
    <p:extLst>
      <p:ext uri="{BB962C8B-B14F-4D97-AF65-F5344CB8AC3E}">
        <p14:creationId xmlns:p14="http://schemas.microsoft.com/office/powerpoint/2010/main" val="333509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a:t>
            </a:r>
            <a:r>
              <a:rPr lang="en-US" baseline="0" dirty="0" smtClean="0"/>
              <a:t> Yourself and who you represent. </a:t>
            </a:r>
          </a:p>
          <a:p>
            <a:endParaRPr lang="en-US" baseline="0" dirty="0" smtClean="0"/>
          </a:p>
          <a:p>
            <a:r>
              <a:rPr lang="en-US" baseline="0" dirty="0" smtClean="0"/>
              <a:t>Today/Tonight I’m here to provide you some information regarding new legislation called The Homeowner Flood Insurance Affordability Act of 2014 which is going to cause some changes to the NFIP and to the Biggert-Waters Flood Insurance Reform Act of 2012 – all of  which could affect you. </a:t>
            </a:r>
          </a:p>
          <a:p>
            <a:endParaRPr lang="en-US" baseline="0" dirty="0" smtClean="0"/>
          </a:p>
        </p:txBody>
      </p:sp>
      <p:sp>
        <p:nvSpPr>
          <p:cNvPr id="4" name="Slide Number Placeholder 3"/>
          <p:cNvSpPr>
            <a:spLocks noGrp="1"/>
          </p:cNvSpPr>
          <p:nvPr>
            <p:ph type="sldNum" sz="quarter" idx="10"/>
          </p:nvPr>
        </p:nvSpPr>
        <p:spPr/>
        <p:txBody>
          <a:bodyPr/>
          <a:lstStyle/>
          <a:p>
            <a:fld id="{C1E61768-2E6C-4728-948D-E2CBEB89E8E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DRAFT AFFORDABILITY FRAMEWORK</a:t>
            </a:r>
            <a:endParaRPr lang="en-US" sz="1100" dirty="0"/>
          </a:p>
          <a:p>
            <a:r>
              <a:rPr lang="en-US" b="1" dirty="0"/>
              <a:t> </a:t>
            </a:r>
            <a:endParaRPr lang="en-US" sz="1100" dirty="0"/>
          </a:p>
          <a:p>
            <a:pPr lvl="0"/>
            <a:r>
              <a:rPr lang="en-US" dirty="0"/>
              <a:t>The new law requires FEMA to prepare a draft affordability framework, which is due to Congress 18 months after completion of the affordability study required by </a:t>
            </a:r>
            <a:r>
              <a:rPr lang="en-US" dirty="0" smtClean="0"/>
              <a:t>Biggert-Waters. </a:t>
            </a:r>
            <a:r>
              <a:rPr lang="en-US" dirty="0"/>
              <a:t>The Affordability Study required by </a:t>
            </a:r>
            <a:r>
              <a:rPr lang="en-US" dirty="0" smtClean="0"/>
              <a:t>Biggert-Waters </a:t>
            </a:r>
            <a:r>
              <a:rPr lang="en-US" dirty="0"/>
              <a:t>is underway and is being conducted by the National Academies of Sciences, as specified in the </a:t>
            </a:r>
            <a:r>
              <a:rPr lang="en-US" dirty="0" smtClean="0"/>
              <a:t>Biggert-Waters </a:t>
            </a:r>
            <a:r>
              <a:rPr lang="en-US" dirty="0"/>
              <a:t>law. </a:t>
            </a:r>
          </a:p>
          <a:p>
            <a:pPr lvl="0"/>
            <a:r>
              <a:rPr lang="en-US" dirty="0"/>
              <a:t>In developing the affordability framework, FEMA must consider:</a:t>
            </a:r>
          </a:p>
          <a:p>
            <a:pPr lvl="1"/>
            <a:r>
              <a:rPr lang="en-US" dirty="0"/>
              <a:t>accurate communication to customers of the flood risk, </a:t>
            </a:r>
          </a:p>
          <a:p>
            <a:pPr lvl="1"/>
            <a:r>
              <a:rPr lang="en-US" dirty="0"/>
              <a:t>targeted assistance based on financial ability to pay,</a:t>
            </a:r>
          </a:p>
          <a:p>
            <a:pPr lvl="1"/>
            <a:r>
              <a:rPr lang="en-US" dirty="0"/>
              <a:t>individual and community actions to mitigate flood risk or lower cost of flood insurance,</a:t>
            </a:r>
          </a:p>
          <a:p>
            <a:pPr lvl="1"/>
            <a:r>
              <a:rPr lang="en-US" dirty="0"/>
              <a:t>the impact of increases in premium rates on participation in NFIP, </a:t>
            </a:r>
          </a:p>
          <a:p>
            <a:pPr lvl="1"/>
            <a:r>
              <a:rPr lang="en-US" dirty="0"/>
              <a:t>and the impact of mapping update on affordability of flood insurance. </a:t>
            </a:r>
          </a:p>
          <a:p>
            <a:pPr lvl="0"/>
            <a:r>
              <a:rPr lang="en-US" dirty="0"/>
              <a:t>The affordability framework will include proposals and proposed regulations for ensuring flood insurance affordability among low-income populations. </a:t>
            </a:r>
          </a:p>
          <a:p>
            <a:endParaRPr lang="en-US" dirty="0"/>
          </a:p>
        </p:txBody>
      </p:sp>
      <p:sp>
        <p:nvSpPr>
          <p:cNvPr id="4" name="Slide Number Placeholder 3"/>
          <p:cNvSpPr>
            <a:spLocks noGrp="1"/>
          </p:cNvSpPr>
          <p:nvPr>
            <p:ph type="sldNum" sz="quarter" idx="10"/>
          </p:nvPr>
        </p:nvSpPr>
        <p:spPr/>
        <p:txBody>
          <a:bodyPr/>
          <a:lstStyle/>
          <a:p>
            <a:fld id="{C1E61768-2E6C-4728-948D-E2CBEB89E8E0}" type="slidenum">
              <a:rPr lang="en-US" smtClean="0"/>
              <a:pPr/>
              <a:t>14</a:t>
            </a:fld>
            <a:endParaRPr lang="en-US" dirty="0"/>
          </a:p>
        </p:txBody>
      </p:sp>
    </p:spTree>
    <p:extLst>
      <p:ext uri="{BB962C8B-B14F-4D97-AF65-F5344CB8AC3E}">
        <p14:creationId xmlns:p14="http://schemas.microsoft.com/office/powerpoint/2010/main" val="1220055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OTHER PROVISIONS</a:t>
            </a:r>
            <a:endParaRPr lang="en-US" dirty="0" smtClean="0"/>
          </a:p>
          <a:p>
            <a:r>
              <a:rPr lang="en-US" b="1" dirty="0" smtClean="0"/>
              <a:t> </a:t>
            </a:r>
            <a:endParaRPr lang="en-US" dirty="0" smtClean="0"/>
          </a:p>
          <a:p>
            <a:pPr marL="165449" indent="-165449">
              <a:buFont typeface="Arial" panose="020B0604020202020204" pitchFamily="34" charset="0"/>
              <a:buChar char="•"/>
            </a:pPr>
            <a:r>
              <a:rPr lang="en-US" dirty="0" smtClean="0"/>
              <a:t>The new law permits FEMA to account for property specific flood mitigation that is not part of the insured structure in determining a full-risk rate.</a:t>
            </a:r>
          </a:p>
          <a:p>
            <a:pPr marL="165449" indent="-165449">
              <a:buFont typeface="Arial" panose="020B0604020202020204" pitchFamily="34" charset="0"/>
              <a:buChar char="•"/>
            </a:pPr>
            <a:r>
              <a:rPr lang="en-US" dirty="0" smtClean="0"/>
              <a:t>The law requires that residential basement floodproofing be considered when developing full-risk rates after a map changes increasing the Base Flood Elevation in an area where residential basement floodproofing is permitted.</a:t>
            </a:r>
          </a:p>
          <a:p>
            <a:pPr marL="165449" indent="-165449">
              <a:buFont typeface="Arial" panose="020B0604020202020204" pitchFamily="34" charset="0"/>
              <a:buChar char="•"/>
            </a:pPr>
            <a:r>
              <a:rPr lang="en-US" dirty="0" smtClean="0"/>
              <a:t>The law mandates that FEMA develop an installment plan for non-escrowed flood insurance premiums, which will require changes to regulations and the Standard Flood Insurance Policy contract.</a:t>
            </a:r>
          </a:p>
          <a:p>
            <a:pPr marL="165449" indent="-165449">
              <a:buFont typeface="Arial" panose="020B0604020202020204" pitchFamily="34" charset="0"/>
              <a:buChar char="•"/>
            </a:pPr>
            <a:r>
              <a:rPr lang="en-US" dirty="0" smtClean="0"/>
              <a:t>The law increases maximum deductibles. </a:t>
            </a:r>
          </a:p>
          <a:p>
            <a:pPr marL="165449" indent="-165449">
              <a:buFont typeface="Arial" panose="020B0604020202020204" pitchFamily="34" charset="0"/>
              <a:buChar char="•"/>
            </a:pPr>
            <a:r>
              <a:rPr lang="en-US" dirty="0" smtClean="0"/>
              <a:t>The law encourages FEMA to minimize the number of policies where premiums exceed 1-percent of the coverage amount, and requires FEMA to report such premiums to Congress. </a:t>
            </a:r>
            <a:endParaRPr lang="en-US" dirty="0"/>
          </a:p>
        </p:txBody>
      </p:sp>
      <p:sp>
        <p:nvSpPr>
          <p:cNvPr id="4" name="Slide Number Placeholder 3"/>
          <p:cNvSpPr>
            <a:spLocks noGrp="1"/>
          </p:cNvSpPr>
          <p:nvPr>
            <p:ph type="sldNum" sz="quarter" idx="10"/>
          </p:nvPr>
        </p:nvSpPr>
        <p:spPr/>
        <p:txBody>
          <a:bodyPr/>
          <a:lstStyle/>
          <a:p>
            <a:fld id="{C1E61768-2E6C-4728-948D-E2CBEB89E8E0}" type="slidenum">
              <a:rPr lang="en-US" smtClean="0"/>
              <a:pPr/>
              <a:t>15</a:t>
            </a:fld>
            <a:endParaRPr lang="en-US" dirty="0"/>
          </a:p>
        </p:txBody>
      </p:sp>
    </p:spTree>
    <p:extLst>
      <p:ext uri="{BB962C8B-B14F-4D97-AF65-F5344CB8AC3E}">
        <p14:creationId xmlns:p14="http://schemas.microsoft.com/office/powerpoint/2010/main" val="307530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MAPPING</a:t>
            </a:r>
            <a:endParaRPr lang="en-US" dirty="0"/>
          </a:p>
          <a:p>
            <a:pPr marL="165449" indent="-165449">
              <a:buFont typeface="Arial" panose="020B0604020202020204" pitchFamily="34" charset="0"/>
              <a:buChar char="•"/>
            </a:pPr>
            <a:r>
              <a:rPr lang="en-US" dirty="0"/>
              <a:t>The Homeowner Flood Insurance Affordability Act requires the Technical Mapping Advisory Council (TMAC) to review the new national flood mapping program authorized under the 2012 and 2014 flood insurance reform laws. The law requires the Administrator to certify in writing to Congress that FEMA is utilizing “technically credible” data and mapping approaches. The law also requires FEMA to submit the TMAC review report to Congress.</a:t>
            </a:r>
          </a:p>
          <a:p>
            <a:pPr marL="165449" indent="-165449">
              <a:buFont typeface="Arial" panose="020B0604020202020204" pitchFamily="34" charset="0"/>
              <a:buChar char="•"/>
            </a:pPr>
            <a:endParaRPr lang="en-US" dirty="0"/>
          </a:p>
          <a:p>
            <a:pPr marL="165449" indent="-165449">
              <a:buFont typeface="Arial" panose="020B0604020202020204" pitchFamily="34" charset="0"/>
              <a:buChar char="•"/>
            </a:pPr>
            <a:r>
              <a:rPr lang="en-US" dirty="0"/>
              <a:t>FEMA will be looking to the TMAC for recommendations on how best to meet the legislatively mandated mapping requirements for the new mapping program including the identification of residual risk areas, coastal flooding information, land subsidence, erosion, expected changes in flood hazards with time, and others.</a:t>
            </a:r>
            <a:br>
              <a:rPr lang="en-US" dirty="0"/>
            </a:br>
            <a:endParaRPr lang="en-US" dirty="0"/>
          </a:p>
          <a:p>
            <a:pPr marL="165449" indent="-165449">
              <a:buFont typeface="Arial" panose="020B0604020202020204" pitchFamily="34" charset="0"/>
              <a:buChar char="•"/>
            </a:pPr>
            <a:r>
              <a:rPr lang="en-US" dirty="0"/>
              <a:t>As the new national flood mapping program is being established, FEMA expects there will be opportunities to make incremental improvements to current procedures as it provides flood hazard data and information under the National Flood Insurance Program (NFIP). FEMA will make those improvements where necessary to ensure all ongoing changes to flood hazards continue to be effectively communicated, mitigated, and properly insured against.</a:t>
            </a:r>
            <a:r>
              <a:rPr lang="en-US" dirty="0" smtClean="0">
                <a:effectLst/>
              </a:rPr>
              <a:t> </a:t>
            </a:r>
          </a:p>
          <a:p>
            <a:pPr marL="165449" indent="-165449">
              <a:buFont typeface="Arial" panose="020B0604020202020204" pitchFamily="34" charset="0"/>
              <a:buChar char="•"/>
            </a:pPr>
            <a:endParaRPr lang="en-US" dirty="0"/>
          </a:p>
          <a:p>
            <a:pPr marL="165449" indent="-165449">
              <a:buFont typeface="Arial" panose="020B0604020202020204" pitchFamily="34" charset="0"/>
              <a:buChar char="•"/>
            </a:pPr>
            <a:r>
              <a:rPr lang="en-US" dirty="0"/>
              <a:t>The law lifts the $250,000 limit on the amount that FEMA can spend to reimburse homeowners for successful map appeals based on a scientific or technical error. Federal rulemaking is required in order to implement this provision.</a:t>
            </a:r>
            <a:endParaRPr lang="en-US" b="1" dirty="0"/>
          </a:p>
          <a:p>
            <a:pPr marL="165449" indent="-165449">
              <a:buFont typeface="Arial" panose="020B0604020202020204" pitchFamily="34" charset="0"/>
              <a:buChar char="•"/>
            </a:pPr>
            <a:endParaRPr lang="en-US" dirty="0"/>
          </a:p>
          <a:p>
            <a:pPr marL="165449" indent="-165449">
              <a:buFont typeface="Arial" panose="020B0604020202020204" pitchFamily="34" charset="0"/>
              <a:buChar char="•"/>
            </a:pPr>
            <a:r>
              <a:rPr lang="en-US" dirty="0"/>
              <a:t>FEMA is authorized to account for reconstruction or improvements of flood protection, not just new construction.  It authorizes FEMA to consider the existing present value of a levee when assessing adequate progress for the reconstruction of an existing flood protection system. The law extends certain provisions related to NFIP requirements in areas restoring disaccredited flood protection systems to coastal levees and clarifies that the levee needs to be considered without regard to the level of federal funding for the original construction or the restoration. </a:t>
            </a:r>
            <a:endParaRPr lang="en-US" b="1" dirty="0"/>
          </a:p>
          <a:p>
            <a:pPr marL="165449" indent="-165449">
              <a:buFont typeface="Arial" panose="020B0604020202020204" pitchFamily="34" charset="0"/>
              <a:buChar char="•"/>
            </a:pPr>
            <a:endParaRPr lang="en-US" dirty="0"/>
          </a:p>
          <a:p>
            <a:pPr marL="165449" indent="-165449">
              <a:buFont typeface="Arial" panose="020B0604020202020204" pitchFamily="34" charset="0"/>
              <a:buChar char="•"/>
            </a:pPr>
            <a:r>
              <a:rPr lang="en-US" dirty="0"/>
              <a:t>The law exempts mapping fees for flood map changes due to habitat restoration projects, dam removal, culvert re-design or installation, or the installation of fish passages. </a:t>
            </a:r>
            <a:endParaRPr lang="en-US" b="1" dirty="0"/>
          </a:p>
          <a:p>
            <a:pPr marL="165449" indent="-165449">
              <a:buFont typeface="Arial" panose="020B0604020202020204" pitchFamily="34" charset="0"/>
              <a:buChar char="•"/>
            </a:pPr>
            <a:endParaRPr lang="en-US" dirty="0"/>
          </a:p>
          <a:p>
            <a:pPr marL="165449" indent="-165449">
              <a:buFont typeface="Arial" panose="020B0604020202020204" pitchFamily="34" charset="0"/>
              <a:buChar char="•"/>
            </a:pPr>
            <a:r>
              <a:rPr lang="en-US" dirty="0"/>
              <a:t>The law requires FEMA to consider the effects of non-structural flood control features, such as dunes, and beach and wetland restoration when it maps the special flood hazard area.</a:t>
            </a:r>
            <a:endParaRPr lang="en-US" b="1" dirty="0"/>
          </a:p>
          <a:p>
            <a:pPr marL="165449" indent="-165449">
              <a:buFont typeface="Arial" panose="020B0604020202020204" pitchFamily="34" charset="0"/>
              <a:buChar char="•"/>
            </a:pPr>
            <a:endParaRPr lang="en-US" dirty="0"/>
          </a:p>
          <a:p>
            <a:pPr marL="165449" indent="-165449">
              <a:buFont typeface="Arial" panose="020B0604020202020204" pitchFamily="34" charset="0"/>
              <a:buChar char="•"/>
            </a:pPr>
            <a:r>
              <a:rPr lang="en-US" dirty="0"/>
              <a:t>The law requires FEMA to enhance coordination with communities before and during mapping activities and requires FEMA to report certain information to members of Congress for each State and congressional district affected by preliminary maps.</a:t>
            </a:r>
            <a:endParaRPr lang="en-US" b="1" dirty="0"/>
          </a:p>
          <a:p>
            <a:endParaRPr lang="en-US" dirty="0"/>
          </a:p>
        </p:txBody>
      </p:sp>
      <p:sp>
        <p:nvSpPr>
          <p:cNvPr id="4" name="Slide Number Placeholder 3"/>
          <p:cNvSpPr>
            <a:spLocks noGrp="1"/>
          </p:cNvSpPr>
          <p:nvPr>
            <p:ph type="sldNum" sz="quarter" idx="10"/>
          </p:nvPr>
        </p:nvSpPr>
        <p:spPr/>
        <p:txBody>
          <a:bodyPr/>
          <a:lstStyle/>
          <a:p>
            <a:fld id="{C1E61768-2E6C-4728-948D-E2CBEB89E8E0}" type="slidenum">
              <a:rPr lang="en-US" smtClean="0"/>
              <a:pPr/>
              <a:t>17</a:t>
            </a:fld>
            <a:endParaRPr lang="en-US" dirty="0"/>
          </a:p>
        </p:txBody>
      </p:sp>
    </p:spTree>
    <p:extLst>
      <p:ext uri="{BB962C8B-B14F-4D97-AF65-F5344CB8AC3E}">
        <p14:creationId xmlns:p14="http://schemas.microsoft.com/office/powerpoint/2010/main" val="80606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49" indent="-165449">
              <a:buFont typeface="Arial" panose="020B0604020202020204" pitchFamily="34" charset="0"/>
              <a:buChar char="•"/>
            </a:pPr>
            <a:r>
              <a:rPr lang="en-US" dirty="0"/>
              <a:t>FEMA is authorized to account for reconstruction or improvements of flood protection, not just new construction.  It authorizes FEMA to consider the existing present value of a levee when assessing adequate progress for the reconstruction of an existing flood protection system. The law extends certain provisions related to NFIP requirements in areas restoring disaccredited flood protection systems to coastal levees and clarifies that the levee needs to be considered without regard to the level of federal funding for the original construction or the restoration. </a:t>
            </a:r>
            <a:endParaRPr lang="en-US" b="1" dirty="0"/>
          </a:p>
          <a:p>
            <a:pPr marL="165449" indent="-165449">
              <a:buFont typeface="Arial" panose="020B0604020202020204" pitchFamily="34" charset="0"/>
              <a:buChar char="•"/>
            </a:pPr>
            <a:endParaRPr lang="en-US" dirty="0"/>
          </a:p>
          <a:p>
            <a:pPr marL="165449" indent="-165449">
              <a:buFont typeface="Arial" panose="020B0604020202020204" pitchFamily="34" charset="0"/>
              <a:buChar char="•"/>
            </a:pPr>
            <a:r>
              <a:rPr lang="en-US" dirty="0"/>
              <a:t>The law exempts mapping fees for flood map changes due to habitat restoration projects, dam removal, culvert re-design or installation, or the installation of fish passages. </a:t>
            </a:r>
            <a:endParaRPr lang="en-US" b="1" dirty="0"/>
          </a:p>
          <a:p>
            <a:pPr marL="165449" indent="-165449">
              <a:buFont typeface="Arial" panose="020B0604020202020204" pitchFamily="34" charset="0"/>
              <a:buChar char="•"/>
            </a:pPr>
            <a:endParaRPr lang="en-US" dirty="0"/>
          </a:p>
          <a:p>
            <a:pPr marL="165449" indent="-165449">
              <a:buFont typeface="Arial" panose="020B0604020202020204" pitchFamily="34" charset="0"/>
              <a:buChar char="•"/>
            </a:pPr>
            <a:r>
              <a:rPr lang="en-US" dirty="0"/>
              <a:t>The law requires FEMA to consider the effects of non-structural flood control features, such as dunes, and beach and wetland restoration when it maps the special flood hazard area.</a:t>
            </a:r>
            <a:endParaRPr lang="en-US" b="1" dirty="0"/>
          </a:p>
          <a:p>
            <a:pPr marL="165449" indent="-165449">
              <a:buFont typeface="Arial" panose="020B0604020202020204" pitchFamily="34" charset="0"/>
              <a:buChar char="•"/>
            </a:pPr>
            <a:endParaRPr lang="en-US" dirty="0"/>
          </a:p>
          <a:p>
            <a:pPr marL="165449" indent="-165449">
              <a:buFont typeface="Arial" panose="020B0604020202020204" pitchFamily="34" charset="0"/>
              <a:buChar char="•"/>
            </a:pPr>
            <a:r>
              <a:rPr lang="en-US" dirty="0"/>
              <a:t>The law requires FEMA to enhance coordination with communities before and during mapping activities and requires FEMA to report certain information to members of Congress for each State and congressional district affected by preliminary maps.</a:t>
            </a:r>
            <a:endParaRPr lang="en-US" b="1" dirty="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1E61768-2E6C-4728-948D-E2CBEB89E8E0}" type="slidenum">
              <a:rPr lang="en-US" smtClean="0"/>
              <a:pPr/>
              <a:t>19</a:t>
            </a:fld>
            <a:endParaRPr lang="en-US" dirty="0"/>
          </a:p>
        </p:txBody>
      </p:sp>
    </p:spTree>
    <p:extLst>
      <p:ext uri="{BB962C8B-B14F-4D97-AF65-F5344CB8AC3E}">
        <p14:creationId xmlns:p14="http://schemas.microsoft.com/office/powerpoint/2010/main" val="2252258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61768-2E6C-4728-948D-E2CBEB89E8E0}" type="slidenum">
              <a:rPr lang="en-US" smtClean="0"/>
              <a:pPr/>
              <a:t>20</a:t>
            </a:fld>
            <a:endParaRPr lang="en-US" dirty="0"/>
          </a:p>
        </p:txBody>
      </p:sp>
    </p:spTree>
    <p:extLst>
      <p:ext uri="{BB962C8B-B14F-4D97-AF65-F5344CB8AC3E}">
        <p14:creationId xmlns:p14="http://schemas.microsoft.com/office/powerpoint/2010/main" val="562761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FLOOD INSURANCE ADVOCATE</a:t>
            </a:r>
            <a:endParaRPr lang="en-US" sz="1100" dirty="0"/>
          </a:p>
          <a:p>
            <a:pPr lvl="0"/>
            <a:r>
              <a:rPr lang="en-US" dirty="0"/>
              <a:t>The new law  requires FEMA to designate a Flood Insurance Advocate to advocate for the fair treatment of NFIP policy holders. </a:t>
            </a:r>
          </a:p>
          <a:p>
            <a:pPr lvl="0"/>
            <a:endParaRPr lang="en-US" dirty="0"/>
          </a:p>
          <a:p>
            <a:pPr lvl="0"/>
            <a:r>
              <a:rPr lang="en-US" dirty="0"/>
              <a:t>The Advocate will: </a:t>
            </a:r>
          </a:p>
          <a:p>
            <a:pPr lvl="1"/>
            <a:r>
              <a:rPr lang="en-US" dirty="0"/>
              <a:t>Educate property owners and policyholders on individual flood risks; flood mitigation; measures to reduce flood insurance rates through effective mitigation; the flood insurance rate map review and amendment process; and any changes in the flood insurance program as a result of any newly enacted laws;</a:t>
            </a:r>
          </a:p>
          <a:p>
            <a:pPr lvl="1"/>
            <a:r>
              <a:rPr lang="en-US" dirty="0"/>
              <a:t>Assist policy holders and property owners to understand the procedural requirements related to appealing preliminary flood insurance rate maps and implementing measures to mitigate evolving flood risks;</a:t>
            </a:r>
          </a:p>
          <a:p>
            <a:pPr lvl="1"/>
            <a:r>
              <a:rPr lang="en-US" dirty="0"/>
              <a:t>Assist in the development of regional capacity to respond to individual constituent concerns about flood insurance rate map amendments and revisions;</a:t>
            </a:r>
          </a:p>
          <a:p>
            <a:pPr lvl="1"/>
            <a:r>
              <a:rPr lang="en-US" dirty="0"/>
              <a:t>Coordinate outreach and education with local officials and community leaders in areas impacted by proposed flood insurance rate map amendments and revisions; and</a:t>
            </a:r>
          </a:p>
          <a:p>
            <a:pPr lvl="1"/>
            <a:r>
              <a:rPr lang="en-US" dirty="0"/>
              <a:t>Aid potential policy holders in obtaining and verifying accurate and reliable flood insurance rate information when purchasing or renewing a flood insurance policy. </a:t>
            </a:r>
          </a:p>
          <a:p>
            <a:endParaRPr lang="en-US" dirty="0"/>
          </a:p>
        </p:txBody>
      </p:sp>
      <p:sp>
        <p:nvSpPr>
          <p:cNvPr id="4" name="Slide Number Placeholder 3"/>
          <p:cNvSpPr>
            <a:spLocks noGrp="1"/>
          </p:cNvSpPr>
          <p:nvPr>
            <p:ph type="sldNum" sz="quarter" idx="10"/>
          </p:nvPr>
        </p:nvSpPr>
        <p:spPr/>
        <p:txBody>
          <a:bodyPr/>
          <a:lstStyle/>
          <a:p>
            <a:fld id="{C1E61768-2E6C-4728-948D-E2CBEB89E8E0}" type="slidenum">
              <a:rPr lang="en-US" smtClean="0"/>
              <a:pPr/>
              <a:t>21</a:t>
            </a:fld>
            <a:endParaRPr lang="en-US" dirty="0"/>
          </a:p>
        </p:txBody>
      </p:sp>
    </p:spTree>
    <p:extLst>
      <p:ext uri="{BB962C8B-B14F-4D97-AF65-F5344CB8AC3E}">
        <p14:creationId xmlns:p14="http://schemas.microsoft.com/office/powerpoint/2010/main" val="3132345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61768-2E6C-4728-948D-E2CBEB89E8E0}" type="slidenum">
              <a:rPr lang="en-US" smtClean="0"/>
              <a:pPr/>
              <a:t>22</a:t>
            </a:fld>
            <a:endParaRPr lang="en-US" dirty="0"/>
          </a:p>
        </p:txBody>
      </p:sp>
    </p:spTree>
    <p:extLst>
      <p:ext uri="{BB962C8B-B14F-4D97-AF65-F5344CB8AC3E}">
        <p14:creationId xmlns:p14="http://schemas.microsoft.com/office/powerpoint/2010/main" val="990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On March 21, 2014, President Obama signed the Homeowner Flood Insurance Affordability Act of 2014 into law. </a:t>
            </a:r>
          </a:p>
          <a:p>
            <a:pPr fontAlgn="base"/>
            <a:endParaRPr lang="en-US" dirty="0"/>
          </a:p>
          <a:p>
            <a:pPr fontAlgn="base"/>
            <a:r>
              <a:rPr lang="en-US" dirty="0"/>
              <a:t>This law repeals and modifies certain provisions of the Biggert-Waters Flood Insurance Reform Act, which was enacted in 2012, and makes additional program changes to other aspects of the program not covered by that Act. Many provisions of the Biggert-Waters Flood Insurance Reform Act remain and are still being implemented. </a:t>
            </a:r>
          </a:p>
          <a:p>
            <a:pPr fontAlgn="base"/>
            <a:endParaRPr lang="en-US" dirty="0"/>
          </a:p>
          <a:p>
            <a:pPr defTabSz="882396" fontAlgn="base">
              <a:defRPr/>
            </a:pPr>
            <a:r>
              <a:rPr lang="en-US" dirty="0"/>
              <a:t>While FEMA actively works to implement the new law, we encourage policyholders to maintain and keep current flood insurance policies.  FEMA does NOT recommend cancelling a flood insurance policy.  Cancelling flood insurance policies now will leave policyholders unprotected during spring flooding and  may cause policyholders to lose important discounts on their rate if they reinstate in the future. </a:t>
            </a:r>
          </a:p>
          <a:p>
            <a:pPr fontAlgn="base"/>
            <a:endParaRPr lang="en-US" dirty="0" smtClean="0"/>
          </a:p>
          <a:p>
            <a:pPr lvl="0"/>
            <a:r>
              <a:rPr lang="en-US" dirty="0"/>
              <a:t>The new law lowers the recent rate increases on some policies, prevents some future rate increases, and implements a surcharge on all policyholders.  The Act also repeals certain rate increases that have already gone into effect and  provides for refunds to those policyholders.  The Act also authorizes additional resources for the National Academy of Sciences (NAS) to complete the affordability study.</a:t>
            </a:r>
            <a:br>
              <a:rPr lang="en-US" dirty="0"/>
            </a:br>
            <a:endParaRPr lang="en-US" dirty="0"/>
          </a:p>
          <a:p>
            <a:pPr lvl="0"/>
            <a:r>
              <a:rPr lang="en-US" dirty="0"/>
              <a:t>FEMA is working with Congress, the private Write Your Own insurance companies, and other stakeholders to implement these Congressionally mandated reforms and to working toward our shared goals of helping families maintain affordable flood insurance, ensuring the financial stability of the NFIP, and reducing the risks and consequences of flooding nationwide. FEMA will also continue to identify and publish special flood hazards and flood risk zones as authorized and required by Congress.</a:t>
            </a:r>
          </a:p>
          <a:p>
            <a:pPr lvl="0"/>
            <a:endParaRPr lang="en-US" dirty="0"/>
          </a:p>
          <a:p>
            <a:pPr lvl="0"/>
            <a:r>
              <a:rPr lang="en-US" dirty="0"/>
              <a:t>FEMA has actively begun analyzing and prioritizing implementation of the new law. We will be working with the private Write Your Own insurance companies in the next few weeks to seek their input and expertise prior to issuing business practice bulletins.</a:t>
            </a:r>
            <a:br>
              <a:rPr lang="en-US" dirty="0"/>
            </a:br>
            <a:endParaRPr lang="en-US" dirty="0"/>
          </a:p>
          <a:p>
            <a:pPr lvl="0"/>
            <a:r>
              <a:rPr lang="en-US" dirty="0"/>
              <a:t>FEMA’s initial priority is assessing potential changes to the NFIP’s business processes to stop policy increases for certain subsidized policyholders as outlined in the Act. On April 15, 2014, FEMA issued a bulletin to its WYO companies directing them to begin using Pre-FIRM subsidized policy rates for all new business and renewals. </a:t>
            </a:r>
            <a:br>
              <a:rPr lang="en-US" dirty="0"/>
            </a:br>
            <a:endParaRPr lang="en-US" dirty="0"/>
          </a:p>
          <a:p>
            <a:r>
              <a:rPr lang="en-US" dirty="0"/>
              <a:t>FEMA also plans to issue guidance in the months ahead for the Write Your Own insurance companies to begin issuing refunds as outlined in the law for some policyholders who were previously impacted by subsidy phase outs.</a:t>
            </a:r>
          </a:p>
          <a:p>
            <a:endParaRPr lang="en-US" dirty="0"/>
          </a:p>
          <a:p>
            <a:pPr defTabSz="882396">
              <a:defRPr/>
            </a:pPr>
            <a:r>
              <a:rPr lang="en-US" dirty="0"/>
              <a:t>It is not possible for changes to happen immediately. While the new law does require some changes to be made retroactively, applying to certain policies written after July 6, 2012, other changes require establishment of new programs, processes and procedures.</a:t>
            </a:r>
            <a:br>
              <a:rPr lang="en-US" dirty="0"/>
            </a:br>
            <a:endParaRPr lang="en-US" dirty="0"/>
          </a:p>
          <a:p>
            <a:r>
              <a:rPr lang="en-US" dirty="0"/>
              <a:t/>
            </a:r>
            <a:br>
              <a:rPr lang="en-US" dirty="0"/>
            </a:br>
            <a:endParaRPr lang="en-US" dirty="0" smtClean="0"/>
          </a:p>
        </p:txBody>
      </p:sp>
      <p:sp>
        <p:nvSpPr>
          <p:cNvPr id="4" name="Slide Number Placeholder 3"/>
          <p:cNvSpPr>
            <a:spLocks noGrp="1"/>
          </p:cNvSpPr>
          <p:nvPr>
            <p:ph type="sldNum" sz="quarter" idx="10"/>
          </p:nvPr>
        </p:nvSpPr>
        <p:spPr/>
        <p:txBody>
          <a:bodyPr/>
          <a:lstStyle/>
          <a:p>
            <a:fld id="{960DFBBA-06EC-4C94-A698-743F786013D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3124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On March 21, 2014, President Obama signed the Homeowner Flood Insurance Affordability Act of 2014 into law. </a:t>
            </a:r>
          </a:p>
          <a:p>
            <a:pPr fontAlgn="base"/>
            <a:endParaRPr lang="en-US" dirty="0"/>
          </a:p>
          <a:p>
            <a:pPr fontAlgn="base"/>
            <a:r>
              <a:rPr lang="en-US" dirty="0"/>
              <a:t>This law repeals and modifies certain provisions of the Biggert-Waters Flood Insurance Reform Act, which was enacted in 2012, and makes additional program changes to other aspects of the program not covered by that Act. Many provisions of the Biggert-Waters Flood Insurance Reform Act remain and are still being implemented. </a:t>
            </a:r>
          </a:p>
          <a:p>
            <a:pPr fontAlgn="base"/>
            <a:endParaRPr lang="en-US" dirty="0"/>
          </a:p>
          <a:p>
            <a:pPr defTabSz="882396" fontAlgn="base">
              <a:defRPr/>
            </a:pPr>
            <a:r>
              <a:rPr lang="en-US" dirty="0"/>
              <a:t>While FEMA actively works to implement the new law, we encourage policyholders to maintain and keep current flood insurance policies.  FEMA does NOT recommend cancelling a flood insurance policy.  Cancelling flood insurance policies now will leave policyholders unprotected during spring flooding and  may cause policyholders to lose important discounts on their rate if they reinstate in the future. </a:t>
            </a:r>
          </a:p>
          <a:p>
            <a:pPr fontAlgn="base"/>
            <a:endParaRPr lang="en-US" dirty="0" smtClean="0"/>
          </a:p>
          <a:p>
            <a:pPr lvl="0"/>
            <a:r>
              <a:rPr lang="en-US" dirty="0"/>
              <a:t>The new law lowers the recent rate increases on some policies, prevents some future rate increases, and implements a surcharge on all policyholders.  The Act also repeals certain rate increases that have already gone into effect and  provides for refunds to those policyholders.  The Act also authorizes additional resources for the National Academy of Sciences (NAS) to complete the affordability study.</a:t>
            </a:r>
            <a:br>
              <a:rPr lang="en-US" dirty="0"/>
            </a:br>
            <a:endParaRPr lang="en-US" dirty="0"/>
          </a:p>
          <a:p>
            <a:pPr lvl="0"/>
            <a:r>
              <a:rPr lang="en-US" dirty="0"/>
              <a:t>FEMA is working with Congress, the private Write Your Own insurance companies, and other stakeholders to implement these Congressionally mandated reforms and to working toward our shared goals of helping families maintain affordable flood insurance, ensuring the financial stability of the NFIP, and reducing the risks and consequences of flooding nationwide. FEMA will also continue to identify and publish special flood hazards and flood risk zones as authorized and required by Congress.</a:t>
            </a:r>
          </a:p>
          <a:p>
            <a:pPr lvl="0"/>
            <a:endParaRPr lang="en-US" dirty="0"/>
          </a:p>
          <a:p>
            <a:pPr lvl="0"/>
            <a:r>
              <a:rPr lang="en-US" dirty="0"/>
              <a:t>FEMA has actively begun analyzing and prioritizing implementation of the new law. We will be working with the private Write Your Own insurance companies in the next few weeks to seek their input and expertise prior to issuing business practice bulletins.</a:t>
            </a:r>
            <a:br>
              <a:rPr lang="en-US" dirty="0"/>
            </a:br>
            <a:endParaRPr lang="en-US" dirty="0"/>
          </a:p>
          <a:p>
            <a:pPr lvl="0"/>
            <a:r>
              <a:rPr lang="en-US" dirty="0"/>
              <a:t>FEMA’s initial priority is assessing potential changes to the NFIP’s business processes to stop policy increases for certain subsidized policyholders as outlined in the Act. On April 15, 2014, FEMA issued a bulletin to its WYO companies directing them to begin using Pre-FIRM subsidized policy rates for all new business and renewals. </a:t>
            </a:r>
            <a:br>
              <a:rPr lang="en-US" dirty="0"/>
            </a:br>
            <a:endParaRPr lang="en-US" dirty="0"/>
          </a:p>
          <a:p>
            <a:r>
              <a:rPr lang="en-US" dirty="0"/>
              <a:t>FEMA also plans to issue guidance in the months ahead for the Write Your Own insurance companies to begin issuing refunds as outlined in the law for some policyholders who were previously impacted by subsidy phase outs.</a:t>
            </a:r>
          </a:p>
          <a:p>
            <a:endParaRPr lang="en-US" dirty="0"/>
          </a:p>
          <a:p>
            <a:pPr defTabSz="882396">
              <a:defRPr/>
            </a:pPr>
            <a:r>
              <a:rPr lang="en-US" dirty="0"/>
              <a:t>It is not possible for changes to happen immediately. While the new law does require some changes to be made retroactively, applying to certain policies written after July 6, 2012, other changes require establishment of new programs, processes and procedures.</a:t>
            </a:r>
            <a:br>
              <a:rPr lang="en-US" dirty="0"/>
            </a:br>
            <a:endParaRPr lang="en-US" dirty="0"/>
          </a:p>
          <a:p>
            <a:r>
              <a:rPr lang="en-US" dirty="0"/>
              <a:t/>
            </a:r>
            <a:br>
              <a:rPr lang="en-US" dirty="0"/>
            </a:br>
            <a:endParaRPr lang="en-US" dirty="0" smtClean="0"/>
          </a:p>
        </p:txBody>
      </p:sp>
      <p:sp>
        <p:nvSpPr>
          <p:cNvPr id="4" name="Slide Number Placeholder 3"/>
          <p:cNvSpPr>
            <a:spLocks noGrp="1"/>
          </p:cNvSpPr>
          <p:nvPr>
            <p:ph type="sldNum" sz="quarter" idx="10"/>
          </p:nvPr>
        </p:nvSpPr>
        <p:spPr/>
        <p:txBody>
          <a:bodyPr/>
          <a:lstStyle/>
          <a:p>
            <a:fld id="{960DFBBA-06EC-4C94-A698-743F786013D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23124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National Flood Insurance Program (NFIP) is providing a bulletin to its private sector, Write Your Own insurance company partners on how to adjust rates for certain Pre-Flood Insurance Rate Map (FIRM) properties as described by Section three (3) of the Act.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Pre-FIRM properties are properties that typically were built before detailed flood maps were developed with a community.  Prior to implementation of Biggert-Waters, pre-FIRM properties were insured using subsidized rates that assist people in affording flood insurance even though their buildings were not built to present standards.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Section 3 of the Homeowner Flood Insurance Affordability Act of 2014 has two specific requirements: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repeal or amend certain rate increases required under Biggert-Waters, which prohibited FEMA from offering Pre-Flood Insurance Rate Map subsidized rates, or discounted rates, for certain properties. Specifically,  Section 3 of the Homeowner Flood Insurance Affordability Act requires FEMA and WYO companies to restore pre-FIRM rates for all types of properties meeting the following requirements: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Pre-FIRM properties that were not insured on July 6, 2012 (the date when Biggert Waters was enacted);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Pre-FIRM properties that were sold on or after July 6, 2012 (the date when Biggert Waters was enacted); and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Pre-FIRM properties that were rated full-risk under Biggert Waters due to a lapse in policy coverage.</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To refund premiums collected from these policyholders in excess of the Pre-FIRM rate.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E61768-2E6C-4728-948D-E2CBEB89E8E0}" type="slidenum">
              <a:rPr lang="en-US" smtClean="0"/>
              <a:pPr/>
              <a:t>4</a:t>
            </a:fld>
            <a:endParaRPr lang="en-US" dirty="0"/>
          </a:p>
        </p:txBody>
      </p:sp>
    </p:spTree>
    <p:extLst>
      <p:ext uri="{BB962C8B-B14F-4D97-AF65-F5344CB8AC3E}">
        <p14:creationId xmlns:p14="http://schemas.microsoft.com/office/powerpoint/2010/main" val="410051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PREMIUM RATES FOR SUBSIDIZED POLICIES</a:t>
            </a:r>
            <a:endParaRPr lang="en-US" dirty="0"/>
          </a:p>
          <a:p>
            <a:pPr lvl="0"/>
            <a:r>
              <a:rPr lang="en-US" dirty="0"/>
              <a:t>The new law requires gradual rate increases to properties now receiving artificially low (or subsidized) rates instead of immediate increases to full-risk rates required in certain cases under </a:t>
            </a:r>
            <a:r>
              <a:rPr lang="en-US" dirty="0" smtClean="0"/>
              <a:t>Biggert-Waters. </a:t>
            </a:r>
            <a:endParaRPr lang="en-US" dirty="0"/>
          </a:p>
          <a:p>
            <a:pPr lvl="0"/>
            <a:endParaRPr lang="en-US" dirty="0"/>
          </a:p>
          <a:p>
            <a:pPr lvl="0"/>
            <a:r>
              <a:rPr lang="en-US" dirty="0"/>
              <a:t>FEMA is required to increase premiums for most subsidized properties by no less than 5 percent annually until the class premium reaches its full-risk rate. It is important to note that close to 80 percent of NFIP policyholders paid a full-risk rate prior to either </a:t>
            </a:r>
            <a:r>
              <a:rPr lang="en-US" dirty="0" smtClean="0"/>
              <a:t>Biggert-Waters </a:t>
            </a:r>
            <a:r>
              <a:rPr lang="en-US" dirty="0"/>
              <a:t>or HFIAA, and are minimally impacted by either law. With limited exceptions flood insurance premiums cannot increase more than 18 percent annually.</a:t>
            </a:r>
          </a:p>
          <a:p>
            <a:pPr lvl="0"/>
            <a:endParaRPr lang="en-US" dirty="0"/>
          </a:p>
          <a:p>
            <a:pPr lvl="0"/>
            <a:r>
              <a:rPr lang="en-US" dirty="0"/>
              <a:t>There are some exceptions to these general rules and limitations, The most important of these exceptions is that policies for the following properties will continue to see up to a 25 percent annual increases as required by </a:t>
            </a:r>
            <a:r>
              <a:rPr lang="en-US" dirty="0" smtClean="0"/>
              <a:t>Biggert-Waters </a:t>
            </a:r>
            <a:r>
              <a:rPr lang="en-US" dirty="0"/>
              <a:t>until they reach their full-risk rate: Older business properties insured with subsidized rates; </a:t>
            </a:r>
          </a:p>
          <a:p>
            <a:pPr lvl="0"/>
            <a:r>
              <a:rPr lang="en-US" dirty="0"/>
              <a:t>Older non-primary residences insured with subsidized rates; </a:t>
            </a:r>
          </a:p>
          <a:p>
            <a:pPr lvl="0"/>
            <a:r>
              <a:rPr lang="en-US" dirty="0"/>
              <a:t>Severe Repetitive Loss Properties insured with subsidized rates; </a:t>
            </a:r>
          </a:p>
          <a:p>
            <a:pPr lvl="0"/>
            <a:r>
              <a:rPr lang="en-US" dirty="0"/>
              <a:t>and buildings that have been substantially damaged or improved built before the local adoption of a Flood Insurance Rate Map (known as Pre-FIRM properties).</a:t>
            </a:r>
          </a:p>
          <a:p>
            <a:r>
              <a:rPr lang="en-US" dirty="0"/>
              <a:t> </a:t>
            </a:r>
          </a:p>
          <a:p>
            <a:pPr lvl="0"/>
            <a:r>
              <a:rPr lang="en-US" dirty="0"/>
              <a:t>In order to enable new purchasers of property to retain Pre-FIRM rates while FEMA is developing its guidelines, a new purchaser will be allowed to assume the prior owner’s flood insurance policy and retain the same rates until the guidance is finalized. Also, lapsed policies receiving Pre-FIRM subsidized rates may be reinstated with Pre-FIRM subsidized rates pending FEMA’s implementation of the rate increases required by the Homeowner Flood Insurance Affordability Act.</a:t>
            </a:r>
          </a:p>
          <a:p>
            <a:endParaRPr lang="en-US" dirty="0"/>
          </a:p>
        </p:txBody>
      </p:sp>
      <p:sp>
        <p:nvSpPr>
          <p:cNvPr id="4" name="Slide Number Placeholder 3"/>
          <p:cNvSpPr>
            <a:spLocks noGrp="1"/>
          </p:cNvSpPr>
          <p:nvPr>
            <p:ph type="sldNum" sz="quarter" idx="10"/>
          </p:nvPr>
        </p:nvSpPr>
        <p:spPr/>
        <p:txBody>
          <a:bodyPr/>
          <a:lstStyle/>
          <a:p>
            <a:fld id="{C1E61768-2E6C-4728-948D-E2CBEB89E8E0}" type="slidenum">
              <a:rPr lang="en-US" smtClean="0"/>
              <a:pPr/>
              <a:t>5</a:t>
            </a:fld>
            <a:endParaRPr lang="en-US" dirty="0"/>
          </a:p>
        </p:txBody>
      </p:sp>
    </p:spTree>
    <p:extLst>
      <p:ext uri="{BB962C8B-B14F-4D97-AF65-F5344CB8AC3E}">
        <p14:creationId xmlns:p14="http://schemas.microsoft.com/office/powerpoint/2010/main" val="314025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There are some exceptions to these general rules and limitations, The most important of these exceptions is that policies for the following properties will continue to see up to a 25 percent annual increases as required by </a:t>
            </a:r>
            <a:r>
              <a:rPr lang="en-US" dirty="0" smtClean="0"/>
              <a:t>Biggert-Waters </a:t>
            </a:r>
            <a:r>
              <a:rPr lang="en-US" dirty="0"/>
              <a:t>until they reach their full-risk rate: </a:t>
            </a:r>
          </a:p>
          <a:p>
            <a:pPr marL="165449" indent="-165449">
              <a:buFont typeface="Arial" panose="020B0604020202020204" pitchFamily="34" charset="0"/>
              <a:buChar char="•"/>
            </a:pPr>
            <a:r>
              <a:rPr lang="en-US" dirty="0"/>
              <a:t>Older business properties insured with subsidized rates; </a:t>
            </a:r>
          </a:p>
          <a:p>
            <a:pPr marL="165449" indent="-165449">
              <a:buFont typeface="Arial" panose="020B0604020202020204" pitchFamily="34" charset="0"/>
              <a:buChar char="•"/>
            </a:pPr>
            <a:r>
              <a:rPr lang="en-US" dirty="0"/>
              <a:t>Older non-primary residences insured with subsidized rates; </a:t>
            </a:r>
          </a:p>
          <a:p>
            <a:pPr marL="165449" indent="-165449">
              <a:buFont typeface="Arial" panose="020B0604020202020204" pitchFamily="34" charset="0"/>
              <a:buChar char="•"/>
            </a:pPr>
            <a:r>
              <a:rPr lang="en-US" dirty="0"/>
              <a:t>Severe Repetitive Loss Properties insured with subsidized rates; </a:t>
            </a:r>
          </a:p>
          <a:p>
            <a:pPr marL="165449" indent="-165449">
              <a:buFont typeface="Arial" panose="020B0604020202020204" pitchFamily="34" charset="0"/>
              <a:buChar char="•"/>
            </a:pPr>
            <a:r>
              <a:rPr lang="en-US" dirty="0"/>
              <a:t>and buildings that have been substantially damaged or improved built before the local adoption of a Flood Insurance Rate Map (known as Pre-FIRM properties).</a:t>
            </a:r>
          </a:p>
          <a:p>
            <a:r>
              <a:rPr lang="en-US" dirty="0"/>
              <a:t> </a:t>
            </a:r>
          </a:p>
          <a:p>
            <a:pPr lvl="0"/>
            <a:r>
              <a:rPr lang="en-US" dirty="0"/>
              <a:t>In order to enable new purchasers of property to retain Pre-FIRM rates while FEMA is developing its guidelines, a new purchaser will be allowed to assume the prior owner’s flood insurance policy and retain the same rates until the guidance is finalized. Also, lapsed policies receiving Pre-FIRM subsidized rates may be reinstated with Pre-FIRM subsidized rates pending FEMA’s implementation of the rate increases required by the Homeowner Flood Insurance Affordability Act.</a:t>
            </a:r>
          </a:p>
          <a:p>
            <a:endParaRPr lang="en-US" dirty="0"/>
          </a:p>
        </p:txBody>
      </p:sp>
      <p:sp>
        <p:nvSpPr>
          <p:cNvPr id="4" name="Slide Number Placeholder 3"/>
          <p:cNvSpPr>
            <a:spLocks noGrp="1"/>
          </p:cNvSpPr>
          <p:nvPr>
            <p:ph type="sldNum" sz="quarter" idx="10"/>
          </p:nvPr>
        </p:nvSpPr>
        <p:spPr/>
        <p:txBody>
          <a:bodyPr/>
          <a:lstStyle/>
          <a:p>
            <a:fld id="{C1E61768-2E6C-4728-948D-E2CBEB89E8E0}" type="slidenum">
              <a:rPr lang="en-US" smtClean="0"/>
              <a:pPr/>
              <a:t>6</a:t>
            </a:fld>
            <a:endParaRPr lang="en-US" dirty="0"/>
          </a:p>
        </p:txBody>
      </p:sp>
    </p:spTree>
    <p:extLst>
      <p:ext uri="{BB962C8B-B14F-4D97-AF65-F5344CB8AC3E}">
        <p14:creationId xmlns:p14="http://schemas.microsoft.com/office/powerpoint/2010/main" val="848245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REFUNDS</a:t>
            </a:r>
            <a:endParaRPr lang="en-US" sz="1100" dirty="0"/>
          </a:p>
          <a:p>
            <a:pPr lvl="0"/>
            <a:r>
              <a:rPr lang="en-US" dirty="0"/>
              <a:t>For certain flood insurance policies affected by the Pre-Flood Insurance Rate Map(Pre-FIRM) subsidy elimination required by </a:t>
            </a:r>
            <a:r>
              <a:rPr lang="en-US" dirty="0" smtClean="0"/>
              <a:t>Biggert-Waters, </a:t>
            </a:r>
            <a:r>
              <a:rPr lang="en-US" dirty="0"/>
              <a:t>the new law mandates refunds of the excess premiums that those policyholders were charged pursuant to the requirements of </a:t>
            </a:r>
            <a:r>
              <a:rPr lang="en-US" dirty="0" smtClean="0"/>
              <a:t>Biggert-Waters. </a:t>
            </a:r>
            <a:endParaRPr lang="en-US" dirty="0"/>
          </a:p>
          <a:p>
            <a:pPr lvl="0"/>
            <a:endParaRPr lang="en-US" dirty="0"/>
          </a:p>
          <a:p>
            <a:pPr lvl="0"/>
            <a:r>
              <a:rPr lang="en-US" dirty="0"/>
              <a:t>Refunds will not affect all subsidized policyholders who received rate increases as directed by Congress in </a:t>
            </a:r>
            <a:r>
              <a:rPr lang="en-US" dirty="0" smtClean="0"/>
              <a:t>Biggert-Waters, </a:t>
            </a:r>
            <a:r>
              <a:rPr lang="en-US" dirty="0"/>
              <a:t>only policyholders for whom the rate increases under </a:t>
            </a:r>
            <a:r>
              <a:rPr lang="en-US" dirty="0" smtClean="0"/>
              <a:t>Biggert-Waters </a:t>
            </a:r>
            <a:r>
              <a:rPr lang="en-US" dirty="0"/>
              <a:t>were revoked by the new law.  </a:t>
            </a:r>
          </a:p>
          <a:p>
            <a:pPr lvl="0"/>
            <a:endParaRPr lang="en-US" dirty="0"/>
          </a:p>
          <a:p>
            <a:pPr lvl="0"/>
            <a:r>
              <a:rPr lang="en-US" dirty="0"/>
              <a:t>Refunds will affect only a small percentage of the overall NFIP policy base. </a:t>
            </a:r>
          </a:p>
          <a:p>
            <a:pPr lvl="0"/>
            <a:endParaRPr lang="en-US" dirty="0"/>
          </a:p>
          <a:p>
            <a:pPr lvl="0"/>
            <a:r>
              <a:rPr lang="en-US" dirty="0"/>
              <a:t>Prior to restoring and refunding premiums, FEMA is required by the Homeowner Flood Insurance Affordability Act to consult with its partner insurers (Write-Your-Own insurance companies or WYOs) to develop guidance and rate tables. </a:t>
            </a:r>
          </a:p>
          <a:p>
            <a:pPr lvl="0"/>
            <a:endParaRPr lang="en-US" dirty="0"/>
          </a:p>
          <a:p>
            <a:pPr lvl="0"/>
            <a:r>
              <a:rPr lang="en-US" dirty="0"/>
              <a:t>In accordance with the new law,  FEMA will work to develop and finalize its guidance and rate tables within eight months.</a:t>
            </a:r>
          </a:p>
          <a:p>
            <a:pPr lvl="0"/>
            <a:endParaRPr lang="en-US" dirty="0"/>
          </a:p>
          <a:p>
            <a:pPr lvl="0"/>
            <a:r>
              <a:rPr lang="en-US" dirty="0"/>
              <a:t>The law provides WYO insurance companies between six and eight months to implement the changes and update systems to implement the guidance. </a:t>
            </a:r>
          </a:p>
          <a:p>
            <a:pPr lvl="0"/>
            <a:endParaRPr lang="en-US" dirty="0"/>
          </a:p>
          <a:p>
            <a:pPr lvl="0"/>
            <a:r>
              <a:rPr lang="en-US" dirty="0"/>
              <a:t>FEMA is working closely with the WYO insurance companies to develop a timetable for processing refunds expediently. </a:t>
            </a:r>
          </a:p>
          <a:p>
            <a:pPr lvl="0"/>
            <a:endParaRPr lang="en-US" dirty="0"/>
          </a:p>
          <a:p>
            <a:pPr lvl="0"/>
            <a:r>
              <a:rPr lang="en-US" dirty="0"/>
              <a:t>REFUNDS APPLY TO:</a:t>
            </a:r>
          </a:p>
          <a:p>
            <a:pPr lvl="1"/>
            <a:r>
              <a:rPr lang="en-US" dirty="0"/>
              <a:t>Policyholders in high-risk areas who were required to pay their full-risk rate after purchasing a new flood insurance policy on or after July 6, 2012.</a:t>
            </a:r>
          </a:p>
          <a:p>
            <a:pPr lvl="0"/>
            <a:r>
              <a:rPr lang="en-US" dirty="0"/>
              <a:t>REFUNDS MAY APPLY TO: </a:t>
            </a:r>
          </a:p>
          <a:p>
            <a:pPr lvl="1"/>
            <a:r>
              <a:rPr lang="en-US" dirty="0"/>
              <a:t>Policyholders who renewed their policy after the Homeowner Flood Insurance Affordability Act was enacted on March 21, 2014 and whose premium increased more than 18 percent .  </a:t>
            </a:r>
          </a:p>
          <a:p>
            <a:pPr lvl="0"/>
            <a:r>
              <a:rPr lang="en-US" dirty="0"/>
              <a:t>REFUNDS DO NOT APPLY TO: </a:t>
            </a:r>
          </a:p>
          <a:p>
            <a:pPr lvl="1"/>
            <a:r>
              <a:rPr lang="en-US" dirty="0"/>
              <a:t>Policyholders paying the 25 percent annual rate increases, as required by Congress in </a:t>
            </a:r>
            <a:r>
              <a:rPr lang="en-US" dirty="0" smtClean="0"/>
              <a:t>Biggert-Waters, </a:t>
            </a:r>
            <a:r>
              <a:rPr lang="en-US" dirty="0"/>
              <a:t>for a Pre-FIRM subsidized non-primary residence, business, Severe Repetitive Loss property, or building that was substantially damaged or improved.</a:t>
            </a:r>
          </a:p>
          <a:p>
            <a:pPr lvl="1"/>
            <a:r>
              <a:rPr lang="en-US" dirty="0"/>
              <a:t>Policyholders whose full-risk premium is less than the Pre-FIRM subsidized premium, or who were not overcharged according to any retroactive revisions to the Pre-FIRM subsidized rates required by the new law.</a:t>
            </a:r>
          </a:p>
          <a:p>
            <a:pPr lvl="0"/>
            <a:endParaRPr lang="en-US" dirty="0"/>
          </a:p>
          <a:p>
            <a:pPr lvl="0"/>
            <a:r>
              <a:rPr lang="en-US" dirty="0"/>
              <a:t>Policyholders who saw usual, annual rate increases in 2013 or 2014, or policyholders who paid the 5 percent fee, as required by </a:t>
            </a:r>
            <a:r>
              <a:rPr lang="en-US" dirty="0" smtClean="0"/>
              <a:t>Biggert-Waters, </a:t>
            </a:r>
            <a:r>
              <a:rPr lang="en-US" dirty="0"/>
              <a:t>for the NFIP Reserve Fund, will only see a refund if their premium renewal was after March 21, 2014 and their total premium, including the reserve fund, exceeded 18 percent.  </a:t>
            </a:r>
          </a:p>
          <a:p>
            <a:endParaRPr lang="en-US" dirty="0"/>
          </a:p>
        </p:txBody>
      </p:sp>
      <p:sp>
        <p:nvSpPr>
          <p:cNvPr id="4" name="Slide Number Placeholder 3"/>
          <p:cNvSpPr>
            <a:spLocks noGrp="1"/>
          </p:cNvSpPr>
          <p:nvPr>
            <p:ph type="sldNum" sz="quarter" idx="10"/>
          </p:nvPr>
        </p:nvSpPr>
        <p:spPr/>
        <p:txBody>
          <a:bodyPr/>
          <a:lstStyle/>
          <a:p>
            <a:fld id="{C1E61768-2E6C-4728-948D-E2CBEB89E8E0}" type="slidenum">
              <a:rPr lang="en-US" smtClean="0"/>
              <a:pPr/>
              <a:t>7</a:t>
            </a:fld>
            <a:endParaRPr lang="en-US" dirty="0"/>
          </a:p>
        </p:txBody>
      </p:sp>
    </p:spTree>
    <p:extLst>
      <p:ext uri="{BB962C8B-B14F-4D97-AF65-F5344CB8AC3E}">
        <p14:creationId xmlns:p14="http://schemas.microsoft.com/office/powerpoint/2010/main" val="1577586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 SURCHARGE ON ALL POLICIES</a:t>
            </a:r>
            <a:endParaRPr lang="en-US" dirty="0"/>
          </a:p>
          <a:p>
            <a:r>
              <a:rPr lang="en-US" dirty="0"/>
              <a:t>A new surcharge will be added to all policies to offset the subsidized policies and achieve the financial sustainability goals of </a:t>
            </a:r>
            <a:r>
              <a:rPr lang="en-US" dirty="0" smtClean="0"/>
              <a:t>Biggert-Waters. </a:t>
            </a:r>
            <a:endParaRPr lang="en-US" dirty="0"/>
          </a:p>
          <a:p>
            <a:endParaRPr lang="en-US" dirty="0"/>
          </a:p>
          <a:p>
            <a:r>
              <a:rPr lang="en-US" dirty="0"/>
              <a:t>A policy for a primary residence will include a $25 surcharge. </a:t>
            </a:r>
          </a:p>
          <a:p>
            <a:endParaRPr lang="en-US" dirty="0"/>
          </a:p>
          <a:p>
            <a:r>
              <a:rPr lang="en-US" dirty="0"/>
              <a:t>All other policies will include a $250 surcharge. </a:t>
            </a:r>
          </a:p>
          <a:p>
            <a:endParaRPr lang="en-US" dirty="0"/>
          </a:p>
          <a:p>
            <a:r>
              <a:rPr lang="en-US" dirty="0"/>
              <a:t>The fee will be included on all policies, including full-risk rated policies, until all Pre-FIRM subsidies are eliminated.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1E61768-2E6C-4728-948D-E2CBEB89E8E0}" type="slidenum">
              <a:rPr lang="en-US" smtClean="0"/>
              <a:pPr/>
              <a:t>8</a:t>
            </a:fld>
            <a:endParaRPr lang="en-US" dirty="0"/>
          </a:p>
        </p:txBody>
      </p:sp>
    </p:spTree>
    <p:extLst>
      <p:ext uri="{BB962C8B-B14F-4D97-AF65-F5344CB8AC3E}">
        <p14:creationId xmlns:p14="http://schemas.microsoft.com/office/powerpoint/2010/main" val="307530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GRANDFATHERING</a:t>
            </a:r>
            <a:endParaRPr lang="en-US" dirty="0"/>
          </a:p>
          <a:p>
            <a:pPr lvl="0"/>
            <a:endParaRPr lang="en-US" dirty="0"/>
          </a:p>
          <a:p>
            <a:pPr lvl="0"/>
            <a:r>
              <a:rPr lang="en-US" dirty="0"/>
              <a:t>The new law  repeals a provision of </a:t>
            </a:r>
            <a:r>
              <a:rPr lang="en-US" dirty="0" smtClean="0"/>
              <a:t>Biggert-Waters </a:t>
            </a:r>
            <a:r>
              <a:rPr lang="en-US" dirty="0"/>
              <a:t>that required FEMA, upon the effective date of a new or updated Flood Insurance Rate Map, to phase in premium increases over five years by 20 percent a year to reflect the current risk of flood to a property, effectively eliminating FEMA’s ability to grandfather properties into lower risk classes. </a:t>
            </a:r>
          </a:p>
          <a:p>
            <a:pPr lvl="0"/>
            <a:endParaRPr lang="en-US" dirty="0"/>
          </a:p>
          <a:p>
            <a:pPr lvl="0"/>
            <a:r>
              <a:rPr lang="en-US" dirty="0"/>
              <a:t>Also for newly mapped in properties, the new law sets first year premiums at the same rate offered to properties located outside the Special Flood Hazard Area (preferred risk policy rates). </a:t>
            </a:r>
          </a:p>
          <a:p>
            <a:pPr lvl="0"/>
            <a:endParaRPr lang="en-US" dirty="0"/>
          </a:p>
          <a:p>
            <a:pPr lvl="0"/>
            <a:r>
              <a:rPr lang="en-US" dirty="0"/>
              <a:t>With limited exceptions, flood insurance premiums cannot increase more than 18 percent annually.</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C1E61768-2E6C-4728-948D-E2CBEB89E8E0}" type="slidenum">
              <a:rPr lang="en-US" smtClean="0"/>
              <a:pPr/>
              <a:t>9</a:t>
            </a:fld>
            <a:endParaRPr lang="en-US" dirty="0"/>
          </a:p>
        </p:txBody>
      </p:sp>
    </p:spTree>
    <p:extLst>
      <p:ext uri="{BB962C8B-B14F-4D97-AF65-F5344CB8AC3E}">
        <p14:creationId xmlns:p14="http://schemas.microsoft.com/office/powerpoint/2010/main" val="1544315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descr="Gray Banner" title="Footer"/>
          <p:cNvSpPr>
            <a:spLocks noChangeArrowheads="1"/>
          </p:cNvSpPr>
          <p:nvPr userDrawn="1"/>
        </p:nvSpPr>
        <p:spPr bwMode="auto">
          <a:xfrm>
            <a:off x="0" y="5638800"/>
            <a:ext cx="6427788" cy="1219200"/>
          </a:xfrm>
          <a:prstGeom prst="rect">
            <a:avLst/>
          </a:prstGeom>
          <a:solidFill>
            <a:srgbClr val="EFEF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dirty="0">
              <a:solidFill>
                <a:srgbClr val="000000"/>
              </a:solidFill>
              <a:latin typeface="Arial" charset="0"/>
              <a:ea typeface="ＭＳ Ｐゴシック" charset="0"/>
            </a:endParaRPr>
          </a:p>
        </p:txBody>
      </p:sp>
      <p:sp>
        <p:nvSpPr>
          <p:cNvPr id="5" name="Rectangle 2" descr="Background Banner" title="Intro Slide Banner"/>
          <p:cNvSpPr>
            <a:spLocks noChangeArrowheads="1"/>
          </p:cNvSpPr>
          <p:nvPr userDrawn="1"/>
        </p:nvSpPr>
        <p:spPr bwMode="auto">
          <a:xfrm>
            <a:off x="0" y="0"/>
            <a:ext cx="9144000" cy="3657600"/>
          </a:xfrm>
          <a:prstGeom prst="rect">
            <a:avLst/>
          </a:prstGeom>
          <a:solidFill>
            <a:srgbClr val="0052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dirty="0">
              <a:solidFill>
                <a:srgbClr val="000000"/>
              </a:solidFill>
              <a:latin typeface="Arial" charset="0"/>
              <a:ea typeface="ＭＳ Ｐゴシック" charset="0"/>
            </a:endParaRPr>
          </a:p>
        </p:txBody>
      </p:sp>
      <p:pic>
        <p:nvPicPr>
          <p:cNvPr id="6" name="Picture 3" descr="DHS Seal with FEMA Wordmark" title="DHS Seal"/>
          <p:cNvPicPr>
            <a:picLocks noChangeAspect="1" noChangeArrowheads="1"/>
          </p:cNvPicPr>
          <p:nvPr userDrawn="1"/>
        </p:nvPicPr>
        <p:blipFill>
          <a:blip r:embed="rId2" cstate="print"/>
          <a:srcRect/>
          <a:stretch>
            <a:fillRect/>
          </a:stretch>
        </p:blipFill>
        <p:spPr bwMode="auto">
          <a:xfrm>
            <a:off x="527050" y="352425"/>
            <a:ext cx="1773238" cy="630238"/>
          </a:xfrm>
          <a:prstGeom prst="rect">
            <a:avLst/>
          </a:prstGeom>
          <a:noFill/>
          <a:ln w="9525">
            <a:noFill/>
            <a:miter lim="800000"/>
            <a:headEnd/>
            <a:tailEnd/>
          </a:ln>
        </p:spPr>
      </p:pic>
      <p:sp>
        <p:nvSpPr>
          <p:cNvPr id="8196" name="Rectangle 4"/>
          <p:cNvSpPr>
            <a:spLocks noGrp="1" noChangeArrowheads="1"/>
          </p:cNvSpPr>
          <p:nvPr>
            <p:ph type="ctrTitle"/>
          </p:nvPr>
        </p:nvSpPr>
        <p:spPr>
          <a:xfrm>
            <a:off x="457200" y="990600"/>
            <a:ext cx="8229600" cy="2667000"/>
          </a:xfrm>
        </p:spPr>
        <p:txBody>
          <a:bodyPr bIns="228600"/>
          <a:lstStyle>
            <a:lvl1pPr>
              <a:defRPr sz="5800"/>
            </a:lvl1pPr>
          </a:lstStyle>
          <a:p>
            <a:pPr lvl="0"/>
            <a:r>
              <a:rPr lang="en-US" noProof="0" smtClean="0"/>
              <a:t>Click to edit Master title style</a:t>
            </a:r>
          </a:p>
        </p:txBody>
      </p:sp>
      <p:sp>
        <p:nvSpPr>
          <p:cNvPr id="8197" name="Rectangle 5"/>
          <p:cNvSpPr>
            <a:spLocks noGrp="1" noChangeArrowheads="1"/>
          </p:cNvSpPr>
          <p:nvPr>
            <p:ph type="subTitle" idx="1"/>
          </p:nvPr>
        </p:nvSpPr>
        <p:spPr>
          <a:xfrm>
            <a:off x="457200" y="3657600"/>
            <a:ext cx="8229600" cy="1524000"/>
          </a:xfrm>
        </p:spPr>
        <p:txBody>
          <a:bodyPr lIns="100584" tIns="182880"/>
          <a:lstStyle>
            <a:lvl1pPr marL="0" indent="0">
              <a:lnSpc>
                <a:spcPct val="95000"/>
              </a:lnSpc>
              <a:spcBef>
                <a:spcPct val="0"/>
              </a:spcBef>
              <a:buFont typeface="Wingdings" pitchFamily="2" charset="2"/>
              <a:buNone/>
              <a:defRPr sz="3000">
                <a:solidFill>
                  <a:srgbClr val="5B5C5E"/>
                </a:solidFill>
              </a:defRPr>
            </a:lvl1pPr>
          </a:lstStyle>
          <a:p>
            <a:pPr lvl="0"/>
            <a:r>
              <a:rPr lang="en-US" noProof="0" smtClean="0"/>
              <a:t>Click to edit Master subtitle style</a:t>
            </a:r>
          </a:p>
        </p:txBody>
      </p:sp>
      <p:pic>
        <p:nvPicPr>
          <p:cNvPr id="2" name="Picture 1" descr="General flood-related images" title="Footer Imag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7788" y="5638800"/>
            <a:ext cx="2716212" cy="1219200"/>
          </a:xfrm>
          <a:prstGeom prst="rect">
            <a:avLst/>
          </a:prstGeom>
        </p:spPr>
      </p:pic>
    </p:spTree>
    <p:extLst>
      <p:ext uri="{BB962C8B-B14F-4D97-AF65-F5344CB8AC3E}">
        <p14:creationId xmlns:p14="http://schemas.microsoft.com/office/powerpoint/2010/main" val="247437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547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038"/>
            <a:ext cx="6019800"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287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6045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247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43025"/>
            <a:ext cx="8229600" cy="4938713"/>
          </a:xfrm>
        </p:spPr>
        <p:txBody>
          <a:bodyPr/>
          <a:lstStyle/>
          <a:p>
            <a:pPr lvl="0"/>
            <a:endParaRPr lang="en-US" noProof="0" dirty="0" smtClean="0"/>
          </a:p>
        </p:txBody>
      </p:sp>
    </p:spTree>
    <p:extLst>
      <p:ext uri="{BB962C8B-B14F-4D97-AF65-F5344CB8AC3E}">
        <p14:creationId xmlns:p14="http://schemas.microsoft.com/office/powerpoint/2010/main" val="3714438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12439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90078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01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403860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77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138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409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19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990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664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descr="Gray Footer Banner" title="Footer Banner"/>
          <p:cNvSpPr>
            <a:spLocks noChangeArrowheads="1"/>
          </p:cNvSpPr>
          <p:nvPr/>
        </p:nvSpPr>
        <p:spPr bwMode="auto">
          <a:xfrm>
            <a:off x="0" y="6386513"/>
            <a:ext cx="9144000" cy="471487"/>
          </a:xfrm>
          <a:prstGeom prst="rect">
            <a:avLst/>
          </a:prstGeom>
          <a:solidFill>
            <a:srgbClr val="DDDE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dirty="0">
              <a:solidFill>
                <a:srgbClr val="000000"/>
              </a:solidFill>
              <a:latin typeface="Arial" charset="0"/>
              <a:ea typeface="ＭＳ Ｐゴシック" charset="0"/>
            </a:endParaRPr>
          </a:p>
        </p:txBody>
      </p:sp>
      <p:pic>
        <p:nvPicPr>
          <p:cNvPr id="1027" name="Picture 13" descr="DHS seal and FEMA Wordmark" title="DHS Seal"/>
          <p:cNvPicPr>
            <a:picLocks noChangeAspect="1" noChangeArrowheads="1"/>
          </p:cNvPicPr>
          <p:nvPr/>
        </p:nvPicPr>
        <p:blipFill>
          <a:blip r:embed="rId17" cstate="print"/>
          <a:srcRect/>
          <a:stretch>
            <a:fillRect/>
          </a:stretch>
        </p:blipFill>
        <p:spPr bwMode="auto">
          <a:xfrm>
            <a:off x="433388" y="6442075"/>
            <a:ext cx="1004887" cy="357188"/>
          </a:xfrm>
          <a:prstGeom prst="rect">
            <a:avLst/>
          </a:prstGeom>
          <a:noFill/>
          <a:ln w="9525">
            <a:noFill/>
            <a:miter lim="800000"/>
            <a:headEnd/>
            <a:tailEnd/>
          </a:ln>
        </p:spPr>
      </p:pic>
      <p:sp>
        <p:nvSpPr>
          <p:cNvPr id="1029" name="Text Box 14"/>
          <p:cNvSpPr txBox="1">
            <a:spLocks noChangeArrowheads="1"/>
          </p:cNvSpPr>
          <p:nvPr/>
        </p:nvSpPr>
        <p:spPr bwMode="auto">
          <a:xfrm>
            <a:off x="3810000" y="6608763"/>
            <a:ext cx="1524000" cy="136525"/>
          </a:xfrm>
          <a:prstGeom prst="rect">
            <a:avLst/>
          </a:prstGeom>
          <a:noFill/>
          <a:ln w="9525">
            <a:noFill/>
            <a:miter lim="800000"/>
            <a:headEnd/>
            <a:tailEnd/>
          </a:ln>
          <a:effectLst/>
        </p:spPr>
        <p:txBody>
          <a:bodyPr lIns="0" tIns="0" rIns="0" bIns="0">
            <a:spAutoFit/>
          </a:bodyPr>
          <a:lstStyle/>
          <a:p>
            <a:pPr algn="ctr" fontAlgn="base">
              <a:spcBef>
                <a:spcPct val="50000"/>
              </a:spcBef>
              <a:spcAft>
                <a:spcPct val="0"/>
              </a:spcAft>
            </a:pPr>
            <a:fld id="{A189DB46-5D62-4FBD-A525-1AA440D16918}" type="slidenum">
              <a:rPr lang="en-US" sz="900">
                <a:solidFill>
                  <a:srgbClr val="5B5C5E"/>
                </a:solidFill>
                <a:latin typeface="Franklin Gothic Demi" pitchFamily="34" charset="0"/>
                <a:ea typeface="ＭＳ Ｐゴシック" pitchFamily="34" charset="-128"/>
              </a:rPr>
              <a:pPr algn="ctr" fontAlgn="base">
                <a:spcBef>
                  <a:spcPct val="50000"/>
                </a:spcBef>
                <a:spcAft>
                  <a:spcPct val="0"/>
                </a:spcAft>
              </a:pPr>
              <a:t>‹#›</a:t>
            </a:fld>
            <a:endParaRPr lang="en-US" sz="900" dirty="0">
              <a:solidFill>
                <a:srgbClr val="5B5C5E"/>
              </a:solidFill>
              <a:latin typeface="Franklin Gothic Demi" pitchFamily="34" charset="0"/>
              <a:ea typeface="ＭＳ Ｐゴシック" pitchFamily="34" charset="-128"/>
            </a:endParaRPr>
          </a:p>
        </p:txBody>
      </p:sp>
      <p:sp>
        <p:nvSpPr>
          <p:cNvPr id="1030" name="Rectangle 7" descr="Blue Header Banner" title="Blue Banner"/>
          <p:cNvSpPr>
            <a:spLocks noChangeArrowheads="1"/>
          </p:cNvSpPr>
          <p:nvPr/>
        </p:nvSpPr>
        <p:spPr bwMode="auto">
          <a:xfrm>
            <a:off x="0" y="0"/>
            <a:ext cx="9144000" cy="1219200"/>
          </a:xfrm>
          <a:prstGeom prst="rect">
            <a:avLst/>
          </a:prstGeom>
          <a:solidFill>
            <a:srgbClr val="0052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dirty="0">
              <a:solidFill>
                <a:srgbClr val="000000"/>
              </a:solidFill>
              <a:latin typeface="Arial" charset="0"/>
              <a:ea typeface="ＭＳ Ｐゴシック" charset="0"/>
            </a:endParaRPr>
          </a:p>
        </p:txBody>
      </p:sp>
      <p:sp>
        <p:nvSpPr>
          <p:cNvPr id="1031" name="Rectangle 2"/>
          <p:cNvSpPr>
            <a:spLocks noGrp="1" noChangeArrowheads="1"/>
          </p:cNvSpPr>
          <p:nvPr>
            <p:ph type="title"/>
          </p:nvPr>
        </p:nvSpPr>
        <p:spPr bwMode="auto">
          <a:xfrm>
            <a:off x="457200" y="46038"/>
            <a:ext cx="8229600" cy="115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a:t>
            </a:r>
            <a:br>
              <a:rPr lang="en-US"/>
            </a:br>
            <a:r>
              <a:rPr lang="en-US"/>
              <a:t>Master title style</a:t>
            </a:r>
          </a:p>
        </p:txBody>
      </p:sp>
      <p:sp>
        <p:nvSpPr>
          <p:cNvPr id="1032" name="Rectangle 3"/>
          <p:cNvSpPr>
            <a:spLocks noGrp="1" noChangeArrowheads="1"/>
          </p:cNvSpPr>
          <p:nvPr>
            <p:ph type="body" idx="1"/>
          </p:nvPr>
        </p:nvSpPr>
        <p:spPr bwMode="auto">
          <a:xfrm>
            <a:off x="457200" y="1343025"/>
            <a:ext cx="8229600"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5288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4000">
          <a:solidFill>
            <a:schemeClr val="bg1"/>
          </a:solidFill>
          <a:latin typeface="+mj-lt"/>
          <a:ea typeface="ＭＳ Ｐゴシック" charset="0"/>
          <a:cs typeface="ＭＳ Ｐゴシック" charset="0"/>
        </a:defRPr>
      </a:lvl1pPr>
      <a:lvl2pPr algn="l" rtl="0" eaLnBrk="0" fontAlgn="base" hangingPunct="0">
        <a:lnSpc>
          <a:spcPct val="80000"/>
        </a:lnSpc>
        <a:spcBef>
          <a:spcPct val="0"/>
        </a:spcBef>
        <a:spcAft>
          <a:spcPct val="0"/>
        </a:spcAft>
        <a:defRPr sz="4000">
          <a:solidFill>
            <a:schemeClr val="bg1"/>
          </a:solidFill>
          <a:latin typeface="Joanna MT Std SemiBold" pitchFamily="18" charset="0"/>
          <a:ea typeface="ＭＳ Ｐゴシック" charset="0"/>
          <a:cs typeface="ＭＳ Ｐゴシック" charset="0"/>
        </a:defRPr>
      </a:lvl2pPr>
      <a:lvl3pPr algn="l" rtl="0" eaLnBrk="0" fontAlgn="base" hangingPunct="0">
        <a:lnSpc>
          <a:spcPct val="80000"/>
        </a:lnSpc>
        <a:spcBef>
          <a:spcPct val="0"/>
        </a:spcBef>
        <a:spcAft>
          <a:spcPct val="0"/>
        </a:spcAft>
        <a:defRPr sz="4000">
          <a:solidFill>
            <a:schemeClr val="bg1"/>
          </a:solidFill>
          <a:latin typeface="Joanna MT Std SemiBold" pitchFamily="18" charset="0"/>
          <a:ea typeface="ＭＳ Ｐゴシック" charset="0"/>
          <a:cs typeface="ＭＳ Ｐゴシック" charset="0"/>
        </a:defRPr>
      </a:lvl3pPr>
      <a:lvl4pPr algn="l" rtl="0" eaLnBrk="0" fontAlgn="base" hangingPunct="0">
        <a:lnSpc>
          <a:spcPct val="80000"/>
        </a:lnSpc>
        <a:spcBef>
          <a:spcPct val="0"/>
        </a:spcBef>
        <a:spcAft>
          <a:spcPct val="0"/>
        </a:spcAft>
        <a:defRPr sz="4000">
          <a:solidFill>
            <a:schemeClr val="bg1"/>
          </a:solidFill>
          <a:latin typeface="Joanna MT Std SemiBold" pitchFamily="18" charset="0"/>
          <a:ea typeface="ＭＳ Ｐゴシック" charset="0"/>
          <a:cs typeface="ＭＳ Ｐゴシック" charset="0"/>
        </a:defRPr>
      </a:lvl4pPr>
      <a:lvl5pPr algn="l" rtl="0" eaLnBrk="0" fontAlgn="base" hangingPunct="0">
        <a:lnSpc>
          <a:spcPct val="80000"/>
        </a:lnSpc>
        <a:spcBef>
          <a:spcPct val="0"/>
        </a:spcBef>
        <a:spcAft>
          <a:spcPct val="0"/>
        </a:spcAft>
        <a:defRPr sz="4000">
          <a:solidFill>
            <a:schemeClr val="bg1"/>
          </a:solidFill>
          <a:latin typeface="Joanna MT Std SemiBold" pitchFamily="18" charset="0"/>
          <a:ea typeface="ＭＳ Ｐゴシック" charset="0"/>
          <a:cs typeface="ＭＳ Ｐゴシック" charset="0"/>
        </a:defRPr>
      </a:lvl5pPr>
      <a:lvl6pPr marL="457200" algn="l" rtl="0" fontAlgn="base">
        <a:lnSpc>
          <a:spcPct val="80000"/>
        </a:lnSpc>
        <a:spcBef>
          <a:spcPct val="0"/>
        </a:spcBef>
        <a:spcAft>
          <a:spcPct val="0"/>
        </a:spcAft>
        <a:defRPr sz="4000">
          <a:solidFill>
            <a:schemeClr val="bg1"/>
          </a:solidFill>
          <a:latin typeface="Joanna MT Std SemiBold" pitchFamily="18" charset="0"/>
        </a:defRPr>
      </a:lvl6pPr>
      <a:lvl7pPr marL="914400" algn="l" rtl="0" fontAlgn="base">
        <a:lnSpc>
          <a:spcPct val="80000"/>
        </a:lnSpc>
        <a:spcBef>
          <a:spcPct val="0"/>
        </a:spcBef>
        <a:spcAft>
          <a:spcPct val="0"/>
        </a:spcAft>
        <a:defRPr sz="4000">
          <a:solidFill>
            <a:schemeClr val="bg1"/>
          </a:solidFill>
          <a:latin typeface="Joanna MT Std SemiBold" pitchFamily="18" charset="0"/>
        </a:defRPr>
      </a:lvl7pPr>
      <a:lvl8pPr marL="1371600" algn="l" rtl="0" fontAlgn="base">
        <a:lnSpc>
          <a:spcPct val="80000"/>
        </a:lnSpc>
        <a:spcBef>
          <a:spcPct val="0"/>
        </a:spcBef>
        <a:spcAft>
          <a:spcPct val="0"/>
        </a:spcAft>
        <a:defRPr sz="4000">
          <a:solidFill>
            <a:schemeClr val="bg1"/>
          </a:solidFill>
          <a:latin typeface="Joanna MT Std SemiBold" pitchFamily="18" charset="0"/>
        </a:defRPr>
      </a:lvl8pPr>
      <a:lvl9pPr marL="1828800" algn="l" rtl="0" fontAlgn="base">
        <a:lnSpc>
          <a:spcPct val="80000"/>
        </a:lnSpc>
        <a:spcBef>
          <a:spcPct val="0"/>
        </a:spcBef>
        <a:spcAft>
          <a:spcPct val="0"/>
        </a:spcAft>
        <a:defRPr sz="4000">
          <a:solidFill>
            <a:schemeClr val="bg1"/>
          </a:solidFill>
          <a:latin typeface="Joanna MT Std SemiBold" pitchFamily="18" charset="0"/>
        </a:defRPr>
      </a:lvl9pPr>
    </p:titleStyle>
    <p:bodyStyle>
      <a:lvl1pPr marL="231775" indent="-231775" algn="l" rtl="0" eaLnBrk="0" fontAlgn="base" hangingPunct="0">
        <a:spcBef>
          <a:spcPct val="35000"/>
        </a:spcBef>
        <a:spcAft>
          <a:spcPct val="0"/>
        </a:spcAft>
        <a:buClr>
          <a:srgbClr val="C41230"/>
        </a:buClr>
        <a:buSzPct val="90000"/>
        <a:buFont typeface="Wingdings" pitchFamily="2" charset="2"/>
        <a:buChar char="§"/>
        <a:defRPr sz="2000" b="1">
          <a:solidFill>
            <a:schemeClr val="tx1"/>
          </a:solidFill>
          <a:latin typeface="+mn-lt"/>
          <a:ea typeface="ＭＳ Ｐゴシック" charset="0"/>
          <a:cs typeface="ＭＳ Ｐゴシック" charset="0"/>
        </a:defRPr>
      </a:lvl1pPr>
      <a:lvl2pPr marL="568325" indent="-222250" algn="l" rtl="0" eaLnBrk="0" fontAlgn="base" hangingPunct="0">
        <a:spcBef>
          <a:spcPct val="25000"/>
        </a:spcBef>
        <a:spcAft>
          <a:spcPct val="0"/>
        </a:spcAft>
        <a:buClr>
          <a:srgbClr val="5B5C5E"/>
        </a:buClr>
        <a:buSzPct val="90000"/>
        <a:buChar char="•"/>
        <a:defRPr>
          <a:solidFill>
            <a:schemeClr val="tx1"/>
          </a:solidFill>
          <a:latin typeface="+mn-lt"/>
          <a:ea typeface="ＭＳ Ｐゴシック" charset="0"/>
        </a:defRPr>
      </a:lvl2pPr>
      <a:lvl3pPr marL="914400" indent="-231775" algn="l" rtl="0" eaLnBrk="0" fontAlgn="base" hangingPunct="0">
        <a:spcBef>
          <a:spcPct val="25000"/>
        </a:spcBef>
        <a:spcAft>
          <a:spcPct val="0"/>
        </a:spcAft>
        <a:buClr>
          <a:srgbClr val="C1C2C4"/>
        </a:buClr>
        <a:buSzPct val="90000"/>
        <a:buFont typeface="Wingdings" pitchFamily="2" charset="2"/>
        <a:buChar char="§"/>
        <a:defRPr sz="1600">
          <a:solidFill>
            <a:schemeClr val="tx1"/>
          </a:solidFill>
          <a:latin typeface="+mn-lt"/>
          <a:ea typeface="ＭＳ Ｐゴシック" charset="0"/>
        </a:defRPr>
      </a:lvl3pPr>
      <a:lvl4pPr marL="1260475" indent="-230188" algn="l" rtl="0" eaLnBrk="0" fontAlgn="base" hangingPunct="0">
        <a:spcBef>
          <a:spcPct val="20000"/>
        </a:spcBef>
        <a:spcAft>
          <a:spcPct val="0"/>
        </a:spcAft>
        <a:buClr>
          <a:srgbClr val="C1C2C4"/>
        </a:buClr>
        <a:buSzPct val="90000"/>
        <a:buFont typeface="Wingdings" pitchFamily="2" charset="2"/>
        <a:buChar char="§"/>
        <a:defRPr sz="1400">
          <a:solidFill>
            <a:schemeClr val="tx1"/>
          </a:solidFill>
          <a:latin typeface="+mn-lt"/>
          <a:ea typeface="ＭＳ Ｐゴシック" charset="0"/>
        </a:defRPr>
      </a:lvl4pPr>
      <a:lvl5pPr marL="1544638" indent="-168275" algn="l" rtl="0" eaLnBrk="0" fontAlgn="base" hangingPunct="0">
        <a:spcBef>
          <a:spcPct val="20000"/>
        </a:spcBef>
        <a:spcAft>
          <a:spcPct val="0"/>
        </a:spcAft>
        <a:buClr>
          <a:srgbClr val="C1C2C4"/>
        </a:buClr>
        <a:buSzPct val="90000"/>
        <a:buFont typeface="Wingdings" pitchFamily="2" charset="2"/>
        <a:buChar char="§"/>
        <a:defRPr sz="1400">
          <a:solidFill>
            <a:schemeClr val="tx1"/>
          </a:solidFill>
          <a:latin typeface="+mn-lt"/>
          <a:ea typeface="ＭＳ Ｐゴシック" charset="0"/>
        </a:defRPr>
      </a:lvl5pPr>
      <a:lvl6pPr marL="20018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6pPr>
      <a:lvl7pPr marL="24590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7pPr>
      <a:lvl8pPr marL="29162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8pPr>
      <a:lvl9pPr marL="33734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ema.gov/flood-insurance-refor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 Changes to the National Flood Insurance Program - What to Expect" title="Title Bar"/>
          <p:cNvSpPr>
            <a:spLocks noGrp="1"/>
          </p:cNvSpPr>
          <p:nvPr>
            <p:ph type="ctrTitle"/>
          </p:nvPr>
        </p:nvSpPr>
        <p:spPr/>
        <p:txBody>
          <a:bodyPr/>
          <a:lstStyle/>
          <a:p>
            <a:r>
              <a:rPr lang="en-US" sz="4400" dirty="0" smtClean="0"/>
              <a:t>Changes to the National Flood Insurance Program – What to Expect</a:t>
            </a:r>
            <a:endParaRPr lang="en-US" sz="4400" dirty="0"/>
          </a:p>
        </p:txBody>
      </p:sp>
      <p:sp>
        <p:nvSpPr>
          <p:cNvPr id="5" name="Subtitle 4"/>
          <p:cNvSpPr>
            <a:spLocks noGrp="1"/>
          </p:cNvSpPr>
          <p:nvPr>
            <p:ph type="subTitle" idx="1"/>
          </p:nvPr>
        </p:nvSpPr>
        <p:spPr/>
        <p:txBody>
          <a:bodyPr/>
          <a:lstStyle/>
          <a:p>
            <a:r>
              <a:rPr lang="en-US" dirty="0" smtClean="0"/>
              <a:t>Impact of changes to the NFIP under Homeowner Flood Insurance Affordability Act of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9200" y="2895600"/>
            <a:ext cx="6391656" cy="2590800"/>
          </a:xfrm>
          <a:prstGeom prst="rect">
            <a:avLst/>
          </a:prstGeom>
          <a:solidFill>
            <a:schemeClr val="bg1"/>
          </a:solidFill>
          <a:ln>
            <a:noFill/>
          </a:ln>
          <a:effectLst>
            <a:outerShdw blurRad="222250" dist="190500" dir="1680000" sx="96000" sy="96000"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05965947"/>
              </p:ext>
            </p:extLst>
          </p:nvPr>
        </p:nvGraphicFramePr>
        <p:xfrm>
          <a:off x="1219200" y="2897189"/>
          <a:ext cx="6388100" cy="2644773"/>
        </p:xfrm>
        <a:graphic>
          <a:graphicData uri="http://schemas.openxmlformats.org/drawingml/2006/table">
            <a:tbl>
              <a:tblPr firstRow="1">
                <a:tableStyleId>{5C22544A-7EE6-4342-B048-85BDC9FD1C3A}</a:tableStyleId>
              </a:tblPr>
              <a:tblGrid>
                <a:gridCol w="2349500"/>
                <a:gridCol w="4038600"/>
              </a:tblGrid>
              <a:tr h="258586">
                <a:tc>
                  <a:txBody>
                    <a:bodyPr/>
                    <a:lstStyle/>
                    <a:p>
                      <a:pPr marL="0" marR="0">
                        <a:lnSpc>
                          <a:spcPct val="115000"/>
                        </a:lnSpc>
                        <a:spcBef>
                          <a:spcPts val="0"/>
                        </a:spcBef>
                        <a:spcAft>
                          <a:spcPts val="1000"/>
                        </a:spcAft>
                      </a:pPr>
                      <a:r>
                        <a:rPr lang="en-US" sz="1100" dirty="0">
                          <a:solidFill>
                            <a:schemeClr val="tx1"/>
                          </a:solidFill>
                          <a:effectLst/>
                        </a:rPr>
                        <a:t>POLICY TYPE</a:t>
                      </a:r>
                      <a:endParaRPr lang="en-US" sz="1100" dirty="0">
                        <a:solidFill>
                          <a:schemeClr val="tx1"/>
                        </a:solidFill>
                        <a:effectLst/>
                        <a:latin typeface="Calibri"/>
                        <a:ea typeface="Calibri"/>
                        <a:cs typeface="Times New Roman"/>
                      </a:endParaRPr>
                    </a:p>
                  </a:txBody>
                  <a:tcPr marL="68580" marR="68580" marT="9525" marB="0" anchor="ctr"/>
                </a:tc>
                <a:tc>
                  <a:txBody>
                    <a:bodyPr/>
                    <a:lstStyle/>
                    <a:p>
                      <a:pPr marL="0" marR="0">
                        <a:lnSpc>
                          <a:spcPct val="115000"/>
                        </a:lnSpc>
                        <a:spcBef>
                          <a:spcPts val="0"/>
                        </a:spcBef>
                        <a:spcAft>
                          <a:spcPts val="1000"/>
                        </a:spcAft>
                      </a:pPr>
                      <a:r>
                        <a:rPr lang="en-US" sz="1100" dirty="0">
                          <a:solidFill>
                            <a:schemeClr val="tx1"/>
                          </a:solidFill>
                          <a:effectLst/>
                        </a:rPr>
                        <a:t> IMPACT ON RATE</a:t>
                      </a:r>
                      <a:endParaRPr lang="en-US" sz="1100" dirty="0">
                        <a:solidFill>
                          <a:schemeClr val="tx1"/>
                        </a:solidFill>
                        <a:effectLst/>
                        <a:latin typeface="Calibri"/>
                        <a:ea typeface="Calibri"/>
                        <a:cs typeface="Times New Roman"/>
                      </a:endParaRPr>
                    </a:p>
                  </a:txBody>
                  <a:tcPr marL="68580" marR="68580" marT="9525" marB="0" anchor="ctr"/>
                </a:tc>
              </a:tr>
              <a:tr h="288689">
                <a:tc>
                  <a:txBody>
                    <a:bodyPr/>
                    <a:lstStyle/>
                    <a:p>
                      <a:pPr marL="0" marR="0">
                        <a:lnSpc>
                          <a:spcPct val="115000"/>
                        </a:lnSpc>
                        <a:spcBef>
                          <a:spcPts val="0"/>
                        </a:spcBef>
                        <a:spcAft>
                          <a:spcPts val="1000"/>
                        </a:spcAft>
                      </a:pPr>
                      <a:r>
                        <a:rPr lang="en-US" sz="1100" dirty="0">
                          <a:effectLst/>
                        </a:rPr>
                        <a:t>Existing policies</a:t>
                      </a:r>
                      <a:endParaRPr lang="en-US" sz="1100" dirty="0">
                        <a:effectLst/>
                        <a:latin typeface="Calibri"/>
                        <a:ea typeface="Calibri"/>
                        <a:cs typeface="Times New Roman"/>
                      </a:endParaRPr>
                    </a:p>
                  </a:txBody>
                  <a:tcPr marL="68580" marR="68580" marT="9525" marB="0" anchor="ctr"/>
                </a:tc>
                <a:tc>
                  <a:txBody>
                    <a:bodyPr/>
                    <a:lstStyle/>
                    <a:p>
                      <a:pPr marL="0" marR="0">
                        <a:lnSpc>
                          <a:spcPct val="115000"/>
                        </a:lnSpc>
                        <a:spcBef>
                          <a:spcPts val="0"/>
                        </a:spcBef>
                        <a:spcAft>
                          <a:spcPts val="1000"/>
                        </a:spcAft>
                      </a:pPr>
                      <a:r>
                        <a:rPr lang="en-US" sz="1100" dirty="0" smtClean="0">
                          <a:effectLst/>
                        </a:rPr>
                        <a:t>Policies </a:t>
                      </a:r>
                      <a:r>
                        <a:rPr lang="en-US" sz="1100" dirty="0">
                          <a:effectLst/>
                        </a:rPr>
                        <a:t>can be renewed at subsidized rates.</a:t>
                      </a:r>
                      <a:r>
                        <a:rPr lang="en-US" sz="1100" baseline="30000" dirty="0">
                          <a:effectLst/>
                        </a:rPr>
                        <a:t>2</a:t>
                      </a:r>
                      <a:endParaRPr lang="en-US" sz="1100" dirty="0">
                        <a:effectLst/>
                        <a:latin typeface="Calibri"/>
                        <a:ea typeface="Calibri"/>
                        <a:cs typeface="Times New Roman"/>
                      </a:endParaRPr>
                    </a:p>
                  </a:txBody>
                  <a:tcPr marL="68580" marR="68580" marT="9525" marB="0" anchor="ctr"/>
                </a:tc>
              </a:tr>
              <a:tr h="288689">
                <a:tc>
                  <a:txBody>
                    <a:bodyPr/>
                    <a:lstStyle/>
                    <a:p>
                      <a:pPr marL="0" marR="0">
                        <a:lnSpc>
                          <a:spcPct val="115000"/>
                        </a:lnSpc>
                        <a:spcBef>
                          <a:spcPts val="0"/>
                        </a:spcBef>
                        <a:spcAft>
                          <a:spcPts val="1000"/>
                        </a:spcAft>
                      </a:pPr>
                      <a:r>
                        <a:rPr lang="en-US" sz="1100" dirty="0">
                          <a:effectLst/>
                        </a:rPr>
                        <a:t>Newly written policies</a:t>
                      </a:r>
                      <a:endParaRPr lang="en-US" sz="1100" dirty="0">
                        <a:effectLst/>
                        <a:latin typeface="Calibri"/>
                        <a:ea typeface="Calibri"/>
                        <a:cs typeface="Times New Roman"/>
                      </a:endParaRPr>
                    </a:p>
                  </a:txBody>
                  <a:tcPr marL="68580" marR="68580" marT="9525" marB="0" anchor="ctr"/>
                </a:tc>
                <a:tc>
                  <a:txBody>
                    <a:bodyPr/>
                    <a:lstStyle/>
                    <a:p>
                      <a:pPr marL="0" marR="0">
                        <a:lnSpc>
                          <a:spcPct val="115000"/>
                        </a:lnSpc>
                        <a:spcBef>
                          <a:spcPts val="0"/>
                        </a:spcBef>
                        <a:spcAft>
                          <a:spcPts val="1000"/>
                        </a:spcAft>
                      </a:pPr>
                      <a:r>
                        <a:rPr lang="en-US" sz="1100" dirty="0">
                          <a:effectLst/>
                        </a:rPr>
                        <a:t>Policies can be issued and renewed at subsidized rates. </a:t>
                      </a:r>
                      <a:endParaRPr lang="en-US" sz="1100" dirty="0">
                        <a:effectLst/>
                        <a:latin typeface="Calibri"/>
                        <a:ea typeface="Calibri"/>
                        <a:cs typeface="Times New Roman"/>
                      </a:endParaRPr>
                    </a:p>
                  </a:txBody>
                  <a:tcPr marL="68580" marR="68580" marT="9525" marB="0" anchor="ctr"/>
                </a:tc>
              </a:tr>
              <a:tr h="576761">
                <a:tc>
                  <a:txBody>
                    <a:bodyPr/>
                    <a:lstStyle/>
                    <a:p>
                      <a:pPr marL="0" marR="0">
                        <a:lnSpc>
                          <a:spcPct val="115000"/>
                        </a:lnSpc>
                        <a:spcBef>
                          <a:spcPts val="0"/>
                        </a:spcBef>
                        <a:spcAft>
                          <a:spcPts val="1000"/>
                        </a:spcAft>
                      </a:pPr>
                      <a:r>
                        <a:rPr lang="en-US" sz="1100" dirty="0">
                          <a:effectLst/>
                        </a:rPr>
                        <a:t>Policies on newly purchased buildings</a:t>
                      </a:r>
                      <a:endParaRPr lang="en-US" sz="1100" dirty="0">
                        <a:effectLst/>
                        <a:latin typeface="Calibri"/>
                        <a:ea typeface="Calibri"/>
                        <a:cs typeface="Times New Roman"/>
                      </a:endParaRPr>
                    </a:p>
                  </a:txBody>
                  <a:tcPr marL="68580" marR="68580" marT="9525" marB="0" anchor="ctr"/>
                </a:tc>
                <a:tc>
                  <a:txBody>
                    <a:bodyPr/>
                    <a:lstStyle/>
                    <a:p>
                      <a:pPr marL="0" marR="0">
                        <a:lnSpc>
                          <a:spcPct val="115000"/>
                        </a:lnSpc>
                        <a:spcBef>
                          <a:spcPts val="0"/>
                        </a:spcBef>
                        <a:spcAft>
                          <a:spcPts val="1000"/>
                        </a:spcAft>
                      </a:pPr>
                      <a:r>
                        <a:rPr lang="en-US" sz="1100" dirty="0">
                          <a:effectLst/>
                        </a:rPr>
                        <a:t>Policies can be issued and renewed at subsidized rates. </a:t>
                      </a:r>
                      <a:endParaRPr lang="en-US" sz="1100" dirty="0">
                        <a:effectLst/>
                        <a:latin typeface="Calibri"/>
                        <a:ea typeface="Calibri"/>
                        <a:cs typeface="Times New Roman"/>
                      </a:endParaRPr>
                    </a:p>
                  </a:txBody>
                  <a:tcPr marL="68580" marR="68580" marT="9525" marB="0" anchor="ctr"/>
                </a:tc>
              </a:tr>
              <a:tr h="1232048">
                <a:tc>
                  <a:txBody>
                    <a:bodyPr/>
                    <a:lstStyle/>
                    <a:p>
                      <a:pPr marL="0" marR="0">
                        <a:lnSpc>
                          <a:spcPct val="115000"/>
                        </a:lnSpc>
                        <a:spcBef>
                          <a:spcPts val="0"/>
                        </a:spcBef>
                        <a:spcAft>
                          <a:spcPts val="1000"/>
                        </a:spcAft>
                      </a:pPr>
                      <a:r>
                        <a:rPr lang="en-US" sz="1100" dirty="0">
                          <a:effectLst/>
                        </a:rPr>
                        <a:t>Policies re-issued after a </a:t>
                      </a:r>
                      <a:r>
                        <a:rPr lang="en-US" sz="1100" dirty="0" smtClean="0">
                          <a:effectLst/>
                        </a:rPr>
                        <a:t>lapse</a:t>
                      </a:r>
                      <a:r>
                        <a:rPr lang="en-US" sz="1100" baseline="30000" dirty="0" smtClean="0">
                          <a:effectLst/>
                        </a:rPr>
                        <a:t>3</a:t>
                      </a:r>
                      <a:endParaRPr lang="en-US" sz="1100" dirty="0">
                        <a:effectLst/>
                        <a:latin typeface="Calibri"/>
                        <a:ea typeface="Calibri"/>
                        <a:cs typeface="Times New Roman"/>
                      </a:endParaRPr>
                    </a:p>
                  </a:txBody>
                  <a:tcPr marL="68580" marR="68580" marT="9525" marB="0" anchor="ctr"/>
                </a:tc>
                <a:tc>
                  <a:txBody>
                    <a:bodyPr/>
                    <a:lstStyle/>
                    <a:p>
                      <a:pPr marL="0" marR="0">
                        <a:lnSpc>
                          <a:spcPct val="115000"/>
                        </a:lnSpc>
                        <a:spcBef>
                          <a:spcPts val="0"/>
                        </a:spcBef>
                        <a:spcAft>
                          <a:spcPts val="1000"/>
                        </a:spcAft>
                      </a:pPr>
                      <a:r>
                        <a:rPr lang="en-US" sz="1100" dirty="0">
                          <a:effectLst/>
                        </a:rPr>
                        <a:t>Policies for pre-FIRM buildings in high-risk areas that lapsed due to a late renewal payment (received after the 30-day grace period but less than 90 days after expiration) can be re-issued and renewed at subsidized rates. </a:t>
                      </a:r>
                      <a:endParaRPr lang="en-US" sz="1100" dirty="0">
                        <a:effectLst/>
                        <a:latin typeface="Calibri"/>
                        <a:ea typeface="Calibri"/>
                        <a:cs typeface="Times New Roman"/>
                      </a:endParaRPr>
                    </a:p>
                  </a:txBody>
                  <a:tcPr marL="68580" marR="68580" marT="9525" marB="0" anchor="ctr"/>
                </a:tc>
              </a:tr>
            </a:tbl>
          </a:graphicData>
        </a:graphic>
      </p:graphicFrame>
      <p:sp>
        <p:nvSpPr>
          <p:cNvPr id="2" name="Title 1" descr="Title - Refunds, Rates, and Surcharges" title="Title Bar"/>
          <p:cNvSpPr>
            <a:spLocks noGrp="1"/>
          </p:cNvSpPr>
          <p:nvPr>
            <p:ph type="title"/>
          </p:nvPr>
        </p:nvSpPr>
        <p:spPr/>
        <p:txBody>
          <a:bodyPr/>
          <a:lstStyle/>
          <a:p>
            <a:r>
              <a:rPr lang="en-US" dirty="0"/>
              <a:t>Refunds, Rates, and Surcharges</a:t>
            </a:r>
          </a:p>
        </p:txBody>
      </p:sp>
      <p:sp>
        <p:nvSpPr>
          <p:cNvPr id="3" name="Content Placeholder 2"/>
          <p:cNvSpPr>
            <a:spLocks noGrp="1"/>
          </p:cNvSpPr>
          <p:nvPr>
            <p:ph idx="1"/>
          </p:nvPr>
        </p:nvSpPr>
        <p:spPr>
          <a:xfrm>
            <a:off x="457200" y="1343025"/>
            <a:ext cx="8382000" cy="4938713"/>
          </a:xfrm>
        </p:spPr>
        <p:txBody>
          <a:bodyPr/>
          <a:lstStyle/>
          <a:p>
            <a:pPr marL="0" indent="0">
              <a:buNone/>
            </a:pPr>
            <a:r>
              <a:rPr lang="en-US" dirty="0" smtClean="0">
                <a:cs typeface="Arial" pitchFamily="34" charset="0"/>
              </a:rPr>
              <a:t>Pre-FIRM Primary Residence Policies in High-Risk Areas</a:t>
            </a:r>
          </a:p>
          <a:p>
            <a:r>
              <a:rPr lang="en-US" sz="1800" b="0" dirty="0" smtClean="0">
                <a:cs typeface="Arial" pitchFamily="34" charset="0"/>
              </a:rPr>
              <a:t>For </a:t>
            </a:r>
            <a:r>
              <a:rPr lang="en-US" sz="1800" b="0" dirty="0">
                <a:cs typeface="Arial" pitchFamily="34" charset="0"/>
              </a:rPr>
              <a:t>Most Pre-FIRM Primary Residences in High-Risk Areas, Subsidized Rates Remain in Effect, but </a:t>
            </a:r>
            <a:r>
              <a:rPr lang="en-US" sz="1800" b="0" dirty="0" smtClean="0">
                <a:cs typeface="Arial" pitchFamily="34" charset="0"/>
              </a:rPr>
              <a:t>with Newly Required Minimum Increases—and an 18 Percent Limit for Any Individual Policy—Until Premiums </a:t>
            </a:r>
            <a:r>
              <a:rPr lang="en-US" sz="1800" b="0" dirty="0">
                <a:cs typeface="Arial" pitchFamily="34" charset="0"/>
              </a:rPr>
              <a:t>Reach Their Full-Risk </a:t>
            </a:r>
            <a:r>
              <a:rPr lang="en-US" sz="1800" b="0" dirty="0" smtClean="0">
                <a:cs typeface="Arial" pitchFamily="34" charset="0"/>
              </a:rPr>
              <a:t>Rates.</a:t>
            </a:r>
            <a:r>
              <a:rPr lang="en-US" sz="1800" b="0" baseline="30000" dirty="0" smtClean="0">
                <a:cs typeface="Arial" pitchFamily="34" charset="0"/>
              </a:rPr>
              <a:t>1</a:t>
            </a:r>
            <a:r>
              <a:rPr lang="en-US" sz="1800" b="0" dirty="0" smtClean="0">
                <a:cs typeface="Arial" pitchFamily="34" charset="0"/>
              </a:rPr>
              <a:t> </a:t>
            </a:r>
            <a:endParaRPr lang="en-US" sz="1800" b="0" dirty="0"/>
          </a:p>
        </p:txBody>
      </p:sp>
      <p:sp>
        <p:nvSpPr>
          <p:cNvPr id="9" name="Rectangle 5"/>
          <p:cNvSpPr>
            <a:spLocks noChangeArrowheads="1"/>
          </p:cNvSpPr>
          <p:nvPr/>
        </p:nvSpPr>
        <p:spPr bwMode="auto">
          <a:xfrm>
            <a:off x="1531938" y="2897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762001" y="5715000"/>
            <a:ext cx="7620000" cy="646331"/>
          </a:xfrm>
          <a:prstGeom prst="rect">
            <a:avLst/>
          </a:prstGeom>
        </p:spPr>
        <p:txBody>
          <a:bodyPr wrap="square">
            <a:spAutoFit/>
          </a:bodyPr>
          <a:lstStyle/>
          <a:p>
            <a:r>
              <a:rPr lang="en-US" sz="900" dirty="0"/>
              <a:t> </a:t>
            </a:r>
            <a:r>
              <a:rPr lang="en-US" sz="900" baseline="30000" dirty="0" smtClean="0"/>
              <a:t>1</a:t>
            </a:r>
            <a:r>
              <a:rPr lang="en-US" sz="900" dirty="0" smtClean="0"/>
              <a:t>Full-risk </a:t>
            </a:r>
            <a:r>
              <a:rPr lang="en-US" sz="900" dirty="0"/>
              <a:t>rates are determined using data from an Elevation Certificate.</a:t>
            </a:r>
          </a:p>
          <a:p>
            <a:r>
              <a:rPr lang="en-US" sz="900" dirty="0"/>
              <a:t> </a:t>
            </a:r>
            <a:r>
              <a:rPr lang="en-US" sz="900" baseline="30000" dirty="0" smtClean="0"/>
              <a:t>2</a:t>
            </a:r>
            <a:r>
              <a:rPr lang="en-US" sz="900" dirty="0"/>
              <a:t>F</a:t>
            </a:r>
            <a:r>
              <a:rPr lang="en-US" sz="900" dirty="0" smtClean="0"/>
              <a:t>ull–risk </a:t>
            </a:r>
            <a:r>
              <a:rPr lang="en-US" sz="900" dirty="0"/>
              <a:t>rates could be lower than subsidized rates.</a:t>
            </a:r>
          </a:p>
          <a:p>
            <a:r>
              <a:rPr lang="en-US" sz="900" dirty="0"/>
              <a:t> </a:t>
            </a:r>
            <a:r>
              <a:rPr lang="en-US" sz="900" baseline="30000" dirty="0" smtClean="0"/>
              <a:t>3</a:t>
            </a:r>
            <a:r>
              <a:rPr lang="en-US" sz="900" dirty="0" smtClean="0"/>
              <a:t>Buildings </a:t>
            </a:r>
            <a:r>
              <a:rPr lang="en-US" sz="900" dirty="0"/>
              <a:t>with lapsed policies are not eligible for the subsidy unless the lapse was the result of the policy no longer being required to retain </a:t>
            </a:r>
            <a:r>
              <a:rPr lang="en-US" sz="900" dirty="0" smtClean="0"/>
              <a:t>flood insurance </a:t>
            </a:r>
            <a:r>
              <a:rPr lang="en-US" sz="900" dirty="0"/>
              <a:t>coverage. </a:t>
            </a:r>
          </a:p>
        </p:txBody>
      </p:sp>
    </p:spTree>
    <p:extLst>
      <p:ext uri="{BB962C8B-B14F-4D97-AF65-F5344CB8AC3E}">
        <p14:creationId xmlns:p14="http://schemas.microsoft.com/office/powerpoint/2010/main" val="2744792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2895600"/>
            <a:ext cx="6080760" cy="2362200"/>
          </a:xfrm>
          <a:prstGeom prst="rect">
            <a:avLst/>
          </a:prstGeom>
          <a:solidFill>
            <a:schemeClr val="bg1"/>
          </a:solidFill>
          <a:ln>
            <a:noFill/>
          </a:ln>
          <a:effectLst>
            <a:outerShdw blurRad="222250" dist="190500" dir="1680000" sx="96000" sy="96000"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20678980"/>
              </p:ext>
            </p:extLst>
          </p:nvPr>
        </p:nvGraphicFramePr>
        <p:xfrm>
          <a:off x="1530350" y="2864485"/>
          <a:ext cx="6083300" cy="2393315"/>
        </p:xfrm>
        <a:graphic>
          <a:graphicData uri="http://schemas.openxmlformats.org/drawingml/2006/table">
            <a:tbl>
              <a:tblPr firstRow="1">
                <a:tableStyleId>{5C22544A-7EE6-4342-B048-85BDC9FD1C3A}</a:tableStyleId>
              </a:tblPr>
              <a:tblGrid>
                <a:gridCol w="2239876"/>
                <a:gridCol w="3843424"/>
              </a:tblGrid>
              <a:tr h="217805">
                <a:tc>
                  <a:txBody>
                    <a:bodyPr/>
                    <a:lstStyle/>
                    <a:p>
                      <a:pPr marL="0" marR="0">
                        <a:lnSpc>
                          <a:spcPct val="115000"/>
                        </a:lnSpc>
                        <a:spcBef>
                          <a:spcPts val="0"/>
                        </a:spcBef>
                        <a:spcAft>
                          <a:spcPts val="1000"/>
                        </a:spcAft>
                      </a:pPr>
                      <a:r>
                        <a:rPr lang="en-US" sz="1100" dirty="0">
                          <a:solidFill>
                            <a:schemeClr val="tx1"/>
                          </a:solidFill>
                          <a:effectLst/>
                        </a:rPr>
                        <a:t>POLICY TYPE</a:t>
                      </a:r>
                      <a:endParaRPr lang="en-US" sz="1100" dirty="0">
                        <a:solidFill>
                          <a:schemeClr val="tx1"/>
                        </a:solidFill>
                        <a:effectLst/>
                        <a:latin typeface="Calibri"/>
                        <a:ea typeface="Calibri"/>
                        <a:cs typeface="Times New Roman"/>
                      </a:endParaRPr>
                    </a:p>
                  </a:txBody>
                  <a:tcPr marL="68580" marR="68580" marT="9525" marB="0" anchor="ctr"/>
                </a:tc>
                <a:tc>
                  <a:txBody>
                    <a:bodyPr/>
                    <a:lstStyle/>
                    <a:p>
                      <a:pPr marL="0" marR="0">
                        <a:lnSpc>
                          <a:spcPct val="115000"/>
                        </a:lnSpc>
                        <a:spcBef>
                          <a:spcPts val="0"/>
                        </a:spcBef>
                        <a:spcAft>
                          <a:spcPts val="1000"/>
                        </a:spcAft>
                      </a:pPr>
                      <a:r>
                        <a:rPr lang="en-US" sz="1100" dirty="0">
                          <a:effectLst/>
                        </a:rPr>
                        <a:t> </a:t>
                      </a:r>
                      <a:r>
                        <a:rPr lang="en-US" sz="1100" dirty="0">
                          <a:solidFill>
                            <a:schemeClr val="tx1"/>
                          </a:solidFill>
                          <a:effectLst/>
                        </a:rPr>
                        <a:t>IMPACT ON RATE</a:t>
                      </a:r>
                      <a:endParaRPr lang="en-US" sz="1100" dirty="0">
                        <a:solidFill>
                          <a:schemeClr val="tx1"/>
                        </a:solidFill>
                        <a:effectLst/>
                        <a:latin typeface="Calibri"/>
                        <a:ea typeface="Calibri"/>
                        <a:cs typeface="Times New Roman"/>
                      </a:endParaRPr>
                    </a:p>
                  </a:txBody>
                  <a:tcPr marL="68580" marR="68580" marT="9525" marB="0" anchor="ctr"/>
                </a:tc>
              </a:tr>
              <a:tr h="869950">
                <a:tc>
                  <a:txBody>
                    <a:bodyPr/>
                    <a:lstStyle/>
                    <a:p>
                      <a:pPr marL="0" marR="0">
                        <a:lnSpc>
                          <a:spcPct val="115000"/>
                        </a:lnSpc>
                        <a:spcBef>
                          <a:spcPts val="0"/>
                        </a:spcBef>
                        <a:spcAft>
                          <a:spcPts val="1000"/>
                        </a:spcAft>
                      </a:pPr>
                      <a:r>
                        <a:rPr lang="en-US" sz="1100" dirty="0">
                          <a:effectLst/>
                        </a:rPr>
                        <a:t>Policies for non-primary residences (secondary or vacation homes or rental properties) </a:t>
                      </a:r>
                      <a:endParaRPr lang="en-US" sz="1100" dirty="0">
                        <a:effectLst/>
                        <a:latin typeface="Calibri"/>
                        <a:ea typeface="Calibri"/>
                        <a:cs typeface="Times New Roman"/>
                      </a:endParaRPr>
                    </a:p>
                  </a:txBody>
                  <a:tcPr marL="68580" marR="68580" marT="9525" marB="0" anchor="ctr"/>
                </a:tc>
                <a:tc>
                  <a:txBody>
                    <a:bodyPr/>
                    <a:lstStyle/>
                    <a:p>
                      <a:pPr marL="0" marR="0">
                        <a:lnSpc>
                          <a:spcPct val="115000"/>
                        </a:lnSpc>
                        <a:spcBef>
                          <a:spcPts val="0"/>
                        </a:spcBef>
                        <a:spcAft>
                          <a:spcPts val="1000"/>
                        </a:spcAft>
                      </a:pPr>
                      <a:r>
                        <a:rPr lang="en-US" sz="1100" dirty="0">
                          <a:effectLst/>
                        </a:rPr>
                        <a:t>25% annual increases at policy </a:t>
                      </a:r>
                      <a:r>
                        <a:rPr lang="en-US" sz="1100" dirty="0" smtClean="0">
                          <a:effectLst/>
                        </a:rPr>
                        <a:t>renewal until premiums reach their full-risk</a:t>
                      </a:r>
                      <a:r>
                        <a:rPr lang="en-US" sz="1100" baseline="0" dirty="0" smtClean="0">
                          <a:effectLst/>
                        </a:rPr>
                        <a:t> rates</a:t>
                      </a:r>
                      <a:r>
                        <a:rPr lang="en-US" sz="1100" dirty="0" smtClean="0">
                          <a:effectLst/>
                        </a:rPr>
                        <a:t>.  </a:t>
                      </a:r>
                      <a:endParaRPr lang="en-US" sz="1100" dirty="0">
                        <a:effectLst/>
                        <a:latin typeface="Calibri"/>
                        <a:ea typeface="Calibri"/>
                        <a:cs typeface="Times New Roman"/>
                      </a:endParaRPr>
                    </a:p>
                  </a:txBody>
                  <a:tcPr marL="68580" marR="68580" marT="9525" marB="0" anchor="ctr"/>
                </a:tc>
              </a:tr>
              <a:tr h="652780">
                <a:tc>
                  <a:txBody>
                    <a:bodyPr/>
                    <a:lstStyle/>
                    <a:p>
                      <a:pPr marL="0" marR="0">
                        <a:lnSpc>
                          <a:spcPct val="115000"/>
                        </a:lnSpc>
                        <a:spcBef>
                          <a:spcPts val="0"/>
                        </a:spcBef>
                        <a:spcAft>
                          <a:spcPts val="1000"/>
                        </a:spcAft>
                      </a:pPr>
                      <a:r>
                        <a:rPr lang="en-US" sz="1100" dirty="0">
                          <a:effectLst/>
                        </a:rPr>
                        <a:t>Policies for business buildings </a:t>
                      </a:r>
                      <a:endParaRPr lang="en-US" sz="1100" dirty="0">
                        <a:effectLst/>
                        <a:latin typeface="Calibri"/>
                        <a:ea typeface="Calibri"/>
                        <a:cs typeface="Times New Roman"/>
                      </a:endParaRPr>
                    </a:p>
                  </a:txBody>
                  <a:tcPr marL="68580" marR="68580" marT="9525" marB="0" anchor="ctr"/>
                </a:tc>
                <a:tc>
                  <a:txBody>
                    <a:bodyPr/>
                    <a:lstStyle/>
                    <a:p>
                      <a:pPr marL="0" marR="0">
                        <a:lnSpc>
                          <a:spcPct val="115000"/>
                        </a:lnSpc>
                        <a:spcBef>
                          <a:spcPts val="0"/>
                        </a:spcBef>
                        <a:spcAft>
                          <a:spcPts val="1000"/>
                        </a:spcAft>
                      </a:pPr>
                      <a:r>
                        <a:rPr lang="en-US" sz="1100" dirty="0">
                          <a:effectLst/>
                        </a:rPr>
                        <a:t>Future 25% annual increases at policy renewal.  </a:t>
                      </a:r>
                      <a:endParaRPr lang="en-US" sz="1100" dirty="0">
                        <a:effectLst/>
                        <a:latin typeface="Calibri"/>
                        <a:ea typeface="Calibri"/>
                        <a:cs typeface="Times New Roman"/>
                      </a:endParaRPr>
                    </a:p>
                  </a:txBody>
                  <a:tcPr marL="68580" marR="68580" marT="9525" marB="0" anchor="ctr"/>
                </a:tc>
              </a:tr>
              <a:tr h="652780">
                <a:tc>
                  <a:txBody>
                    <a:bodyPr/>
                    <a:lstStyle/>
                    <a:p>
                      <a:pPr marL="0" marR="0">
                        <a:lnSpc>
                          <a:spcPct val="115000"/>
                        </a:lnSpc>
                        <a:spcBef>
                          <a:spcPts val="0"/>
                        </a:spcBef>
                        <a:spcAft>
                          <a:spcPts val="1000"/>
                        </a:spcAft>
                      </a:pPr>
                      <a:r>
                        <a:rPr lang="en-US" sz="1100" dirty="0">
                          <a:effectLst/>
                        </a:rPr>
                        <a:t>Policies for Severe Repetitive Loss properties</a:t>
                      </a:r>
                      <a:endParaRPr lang="en-US" sz="1100" dirty="0">
                        <a:effectLst/>
                        <a:latin typeface="Calibri"/>
                        <a:ea typeface="Calibri"/>
                        <a:cs typeface="Times New Roman"/>
                      </a:endParaRPr>
                    </a:p>
                  </a:txBody>
                  <a:tcPr marL="68580" marR="68580" marT="9525" marB="0" anchor="ctr"/>
                </a:tc>
                <a:tc>
                  <a:txBody>
                    <a:bodyPr/>
                    <a:lstStyle/>
                    <a:p>
                      <a:pPr marL="0" marR="0">
                        <a:lnSpc>
                          <a:spcPct val="115000"/>
                        </a:lnSpc>
                        <a:spcBef>
                          <a:spcPts val="0"/>
                        </a:spcBef>
                        <a:spcAft>
                          <a:spcPts val="1000"/>
                        </a:spcAft>
                      </a:pPr>
                      <a:r>
                        <a:rPr lang="en-US" sz="1100" dirty="0">
                          <a:effectLst/>
                        </a:rPr>
                        <a:t>25% annual increases at policy renewal for severely or repetitively flooded properties that include 1 to 4 residences. </a:t>
                      </a:r>
                      <a:endParaRPr lang="en-US" sz="1100" dirty="0">
                        <a:effectLst/>
                        <a:latin typeface="Calibri"/>
                        <a:ea typeface="Calibri"/>
                        <a:cs typeface="Times New Roman"/>
                      </a:endParaRPr>
                    </a:p>
                  </a:txBody>
                  <a:tcPr marL="68580" marR="68580" marT="9525" marB="0" anchor="ctr"/>
                </a:tc>
              </a:tr>
            </a:tbl>
          </a:graphicData>
        </a:graphic>
      </p:graphicFrame>
      <p:sp>
        <p:nvSpPr>
          <p:cNvPr id="2" name="Title 1" descr="Title - Refunds, Rates, and Surcharges" title="Title Bar"/>
          <p:cNvSpPr>
            <a:spLocks noGrp="1"/>
          </p:cNvSpPr>
          <p:nvPr>
            <p:ph type="title"/>
          </p:nvPr>
        </p:nvSpPr>
        <p:spPr/>
        <p:txBody>
          <a:bodyPr/>
          <a:lstStyle/>
          <a:p>
            <a:r>
              <a:rPr lang="en-US" dirty="0"/>
              <a:t>Refunds, Rates, and Surcharges</a:t>
            </a:r>
          </a:p>
        </p:txBody>
      </p:sp>
      <p:sp>
        <p:nvSpPr>
          <p:cNvPr id="3" name="Content Placeholder 2"/>
          <p:cNvSpPr>
            <a:spLocks noGrp="1"/>
          </p:cNvSpPr>
          <p:nvPr>
            <p:ph idx="1"/>
          </p:nvPr>
        </p:nvSpPr>
        <p:spPr/>
        <p:txBody>
          <a:bodyPr/>
          <a:lstStyle/>
          <a:p>
            <a:pPr marL="0" indent="0">
              <a:buNone/>
            </a:pPr>
            <a:r>
              <a:rPr lang="en-US" dirty="0" smtClean="0"/>
              <a:t>Pre-FIRM Building Policies in High-Risk Areas</a:t>
            </a:r>
          </a:p>
          <a:p>
            <a:r>
              <a:rPr lang="en-US" b="0" dirty="0" smtClean="0"/>
              <a:t>For </a:t>
            </a:r>
            <a:r>
              <a:rPr lang="en-US" b="0" dirty="0"/>
              <a:t>Other Pre-Firm Buildings in High-Risk Areas, Subsidized Rates Continue, but Will Increase More Quickly to </a:t>
            </a:r>
            <a:r>
              <a:rPr lang="en-US" b="0" dirty="0" smtClean="0"/>
              <a:t>Reach </a:t>
            </a:r>
            <a:r>
              <a:rPr lang="en-US" b="0" dirty="0"/>
              <a:t>Full-Risk </a:t>
            </a:r>
            <a:r>
              <a:rPr lang="en-US" b="0" dirty="0" smtClean="0"/>
              <a:t>Rates.</a:t>
            </a:r>
            <a:endParaRPr lang="en-US" b="0" dirty="0"/>
          </a:p>
        </p:txBody>
      </p:sp>
      <p:sp>
        <p:nvSpPr>
          <p:cNvPr id="9" name="Rectangle 5"/>
          <p:cNvSpPr>
            <a:spLocks noChangeArrowheads="1"/>
          </p:cNvSpPr>
          <p:nvPr/>
        </p:nvSpPr>
        <p:spPr bwMode="auto">
          <a:xfrm>
            <a:off x="1531938" y="2897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11843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2895600"/>
            <a:ext cx="6080760" cy="3048000"/>
          </a:xfrm>
          <a:prstGeom prst="rect">
            <a:avLst/>
          </a:prstGeom>
          <a:solidFill>
            <a:schemeClr val="bg1"/>
          </a:solidFill>
          <a:ln>
            <a:noFill/>
          </a:ln>
          <a:effectLst>
            <a:outerShdw blurRad="222250" dist="190500" dir="1680000" sx="96000" sy="96000"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descr="Title - Refunds, Rates, and Surcharges" title="Title Bar"/>
          <p:cNvSpPr>
            <a:spLocks noGrp="1"/>
          </p:cNvSpPr>
          <p:nvPr>
            <p:ph type="title"/>
          </p:nvPr>
        </p:nvSpPr>
        <p:spPr/>
        <p:txBody>
          <a:bodyPr/>
          <a:lstStyle/>
          <a:p>
            <a:r>
              <a:rPr lang="en-US" dirty="0"/>
              <a:t>Refunds, Rates, and Surcharges</a:t>
            </a:r>
          </a:p>
        </p:txBody>
      </p:sp>
      <p:sp>
        <p:nvSpPr>
          <p:cNvPr id="3" name="Content Placeholder 2"/>
          <p:cNvSpPr>
            <a:spLocks noGrp="1"/>
          </p:cNvSpPr>
          <p:nvPr>
            <p:ph idx="1"/>
          </p:nvPr>
        </p:nvSpPr>
        <p:spPr/>
        <p:txBody>
          <a:bodyPr/>
          <a:lstStyle/>
          <a:p>
            <a:pPr marL="0" indent="0">
              <a:buNone/>
            </a:pPr>
            <a:r>
              <a:rPr lang="en-US" dirty="0" smtClean="0"/>
              <a:t>Other Policies</a:t>
            </a:r>
          </a:p>
          <a:p>
            <a:r>
              <a:rPr lang="en-US" b="0" dirty="0" smtClean="0"/>
              <a:t>For </a:t>
            </a:r>
            <a:r>
              <a:rPr lang="en-US" b="0" dirty="0"/>
              <a:t>Most Other Policy Types, Rates Will Increase by </a:t>
            </a:r>
            <a:r>
              <a:rPr lang="en-US" b="0" dirty="0" smtClean="0"/>
              <a:t>No More </a:t>
            </a:r>
            <a:r>
              <a:rPr lang="en-US" b="0" dirty="0"/>
              <a:t>than </a:t>
            </a:r>
            <a:r>
              <a:rPr lang="en-US" b="0" dirty="0" smtClean="0"/>
              <a:t>18 Percent for </a:t>
            </a:r>
            <a:r>
              <a:rPr lang="en-US" b="0" dirty="0"/>
              <a:t>Any Individual </a:t>
            </a:r>
            <a:r>
              <a:rPr lang="en-US" b="0" dirty="0" smtClean="0"/>
              <a:t>Policy.</a:t>
            </a:r>
            <a:endParaRPr lang="en-US" b="0" dirty="0"/>
          </a:p>
        </p:txBody>
      </p:sp>
      <p:graphicFrame>
        <p:nvGraphicFramePr>
          <p:cNvPr id="6" name="Table 5"/>
          <p:cNvGraphicFramePr>
            <a:graphicFrameLocks noGrp="1"/>
          </p:cNvGraphicFramePr>
          <p:nvPr>
            <p:extLst>
              <p:ext uri="{D42A27DB-BD31-4B8C-83A1-F6EECF244321}">
                <p14:modId xmlns:p14="http://schemas.microsoft.com/office/powerpoint/2010/main" val="155503090"/>
              </p:ext>
            </p:extLst>
          </p:nvPr>
        </p:nvGraphicFramePr>
        <p:xfrm>
          <a:off x="1447800" y="2895600"/>
          <a:ext cx="6083300" cy="3047999"/>
        </p:xfrm>
        <a:graphic>
          <a:graphicData uri="http://schemas.openxmlformats.org/drawingml/2006/table">
            <a:tbl>
              <a:tblPr firstRow="1">
                <a:tableStyleId>{5C22544A-7EE6-4342-B048-85BDC9FD1C3A}</a:tableStyleId>
              </a:tblPr>
              <a:tblGrid>
                <a:gridCol w="2239876"/>
                <a:gridCol w="3843424"/>
              </a:tblGrid>
              <a:tr h="241457">
                <a:tc>
                  <a:txBody>
                    <a:bodyPr/>
                    <a:lstStyle/>
                    <a:p>
                      <a:pPr marL="0" marR="0">
                        <a:lnSpc>
                          <a:spcPct val="115000"/>
                        </a:lnSpc>
                        <a:spcBef>
                          <a:spcPts val="0"/>
                        </a:spcBef>
                        <a:spcAft>
                          <a:spcPts val="1000"/>
                        </a:spcAft>
                      </a:pPr>
                      <a:r>
                        <a:rPr lang="en-US" sz="1100" dirty="0">
                          <a:solidFill>
                            <a:schemeClr val="tx1"/>
                          </a:solidFill>
                          <a:effectLst/>
                        </a:rPr>
                        <a:t>POLICY TYPE</a:t>
                      </a:r>
                      <a:endParaRPr lang="en-US" sz="1100" dirty="0">
                        <a:solidFill>
                          <a:schemeClr val="tx1"/>
                        </a:solidFill>
                        <a:effectLst/>
                        <a:latin typeface="Calibri"/>
                        <a:ea typeface="Calibri"/>
                        <a:cs typeface="Times New Roman"/>
                      </a:endParaRPr>
                    </a:p>
                  </a:txBody>
                  <a:tcPr marL="68580" marR="68580" marT="9525" marB="0" anchor="ctr"/>
                </a:tc>
                <a:tc>
                  <a:txBody>
                    <a:bodyPr/>
                    <a:lstStyle/>
                    <a:p>
                      <a:pPr marL="0" marR="0">
                        <a:lnSpc>
                          <a:spcPct val="115000"/>
                        </a:lnSpc>
                        <a:spcBef>
                          <a:spcPts val="0"/>
                        </a:spcBef>
                        <a:spcAft>
                          <a:spcPts val="1000"/>
                        </a:spcAft>
                      </a:pPr>
                      <a:r>
                        <a:rPr lang="en-US" sz="1100" dirty="0">
                          <a:effectLst/>
                        </a:rPr>
                        <a:t> </a:t>
                      </a:r>
                      <a:r>
                        <a:rPr lang="en-US" sz="1100" dirty="0">
                          <a:solidFill>
                            <a:schemeClr val="tx1"/>
                          </a:solidFill>
                          <a:effectLst/>
                        </a:rPr>
                        <a:t>IMPACT ON RATES</a:t>
                      </a:r>
                      <a:endParaRPr lang="en-US" sz="1100" dirty="0">
                        <a:solidFill>
                          <a:schemeClr val="tx1"/>
                        </a:solidFill>
                        <a:effectLst/>
                        <a:latin typeface="Calibri"/>
                        <a:ea typeface="Calibri"/>
                        <a:cs typeface="Times New Roman"/>
                      </a:endParaRPr>
                    </a:p>
                  </a:txBody>
                  <a:tcPr marL="68580" marR="68580" marT="9525" marB="0" anchor="ctr"/>
                </a:tc>
              </a:tr>
              <a:tr h="471546">
                <a:tc>
                  <a:txBody>
                    <a:bodyPr/>
                    <a:lstStyle/>
                    <a:p>
                      <a:pPr marL="0" marR="0">
                        <a:lnSpc>
                          <a:spcPct val="115000"/>
                        </a:lnSpc>
                        <a:spcBef>
                          <a:spcPts val="0"/>
                        </a:spcBef>
                        <a:spcAft>
                          <a:spcPts val="1000"/>
                        </a:spcAft>
                      </a:pPr>
                      <a:r>
                        <a:rPr lang="en-US" sz="1100" dirty="0">
                          <a:effectLst/>
                        </a:rPr>
                        <a:t>Policies for newer (“post-FIRM”) buildings in high-risk areas</a:t>
                      </a:r>
                      <a:endParaRPr lang="en-US" sz="1100" dirty="0">
                        <a:effectLst/>
                        <a:latin typeface="Calibri"/>
                        <a:ea typeface="Calibri"/>
                        <a:cs typeface="Times New Roman"/>
                      </a:endParaRPr>
                    </a:p>
                  </a:txBody>
                  <a:tcPr marL="68580" marR="68580" marT="9525" marB="0" anchor="ctr"/>
                </a:tc>
                <a:tc>
                  <a:txBody>
                    <a:bodyPr/>
                    <a:lstStyle/>
                    <a:p>
                      <a:pPr marL="0" marR="0">
                        <a:lnSpc>
                          <a:spcPct val="115000"/>
                        </a:lnSpc>
                        <a:spcBef>
                          <a:spcPts val="0"/>
                        </a:spcBef>
                        <a:spcAft>
                          <a:spcPts val="1000"/>
                        </a:spcAft>
                      </a:pPr>
                      <a:r>
                        <a:rPr lang="en-US" sz="1100" dirty="0">
                          <a:effectLst/>
                        </a:rPr>
                        <a:t>Not affected by subsidies; already paying full-risk rates. </a:t>
                      </a:r>
                      <a:endParaRPr lang="en-US" sz="1100" dirty="0">
                        <a:effectLst/>
                        <a:latin typeface="Calibri"/>
                        <a:ea typeface="Calibri"/>
                        <a:cs typeface="Times New Roman"/>
                      </a:endParaRPr>
                    </a:p>
                  </a:txBody>
                  <a:tcPr marL="68580" marR="68580" marT="9525" marB="0" anchor="ctr"/>
                </a:tc>
              </a:tr>
              <a:tr h="471546">
                <a:tc>
                  <a:txBody>
                    <a:bodyPr/>
                    <a:lstStyle/>
                    <a:p>
                      <a:pPr marL="0" marR="0">
                        <a:lnSpc>
                          <a:spcPct val="115000"/>
                        </a:lnSpc>
                        <a:spcBef>
                          <a:spcPts val="0"/>
                        </a:spcBef>
                        <a:spcAft>
                          <a:spcPts val="1000"/>
                        </a:spcAft>
                      </a:pPr>
                      <a:r>
                        <a:rPr lang="en-US" sz="1100" dirty="0">
                          <a:effectLst/>
                        </a:rPr>
                        <a:t>Policies for buildings in moderate- to low-risk areas </a:t>
                      </a:r>
                      <a:endParaRPr lang="en-US" sz="1100" dirty="0">
                        <a:effectLst/>
                        <a:latin typeface="Calibri"/>
                        <a:ea typeface="Calibri"/>
                        <a:cs typeface="Times New Roman"/>
                      </a:endParaRPr>
                    </a:p>
                  </a:txBody>
                  <a:tcPr marL="68580" marR="68580" marT="9525" marB="0" anchor="ctr"/>
                </a:tc>
                <a:tc>
                  <a:txBody>
                    <a:bodyPr/>
                    <a:lstStyle/>
                    <a:p>
                      <a:pPr marL="0" marR="0">
                        <a:lnSpc>
                          <a:spcPct val="115000"/>
                        </a:lnSpc>
                        <a:spcBef>
                          <a:spcPts val="0"/>
                        </a:spcBef>
                        <a:spcAft>
                          <a:spcPts val="1000"/>
                        </a:spcAft>
                      </a:pPr>
                      <a:r>
                        <a:rPr lang="en-US" sz="1100" dirty="0">
                          <a:effectLst/>
                        </a:rPr>
                        <a:t>Not affected by subsidies; properties in these areas (shown as B, C, or X zones on flood maps) do not pay subsidized rates.</a:t>
                      </a:r>
                      <a:endParaRPr lang="en-US" sz="1100" dirty="0">
                        <a:effectLst/>
                        <a:latin typeface="Calibri"/>
                        <a:ea typeface="Calibri"/>
                        <a:cs typeface="Times New Roman"/>
                      </a:endParaRPr>
                    </a:p>
                  </a:txBody>
                  <a:tcPr marL="68580" marR="68580" marT="9525" marB="0" anchor="ctr"/>
                </a:tc>
              </a:tr>
              <a:tr h="931725">
                <a:tc>
                  <a:txBody>
                    <a:bodyPr/>
                    <a:lstStyle/>
                    <a:p>
                      <a:pPr marL="0" marR="0">
                        <a:lnSpc>
                          <a:spcPct val="115000"/>
                        </a:lnSpc>
                        <a:spcBef>
                          <a:spcPts val="0"/>
                        </a:spcBef>
                        <a:spcAft>
                          <a:spcPts val="1000"/>
                        </a:spcAft>
                      </a:pPr>
                      <a:r>
                        <a:rPr lang="en-US" sz="1100" dirty="0">
                          <a:effectLst/>
                        </a:rPr>
                        <a:t>Policies for buildings “grandfathered in” when map changes show higher flood risk </a:t>
                      </a:r>
                      <a:endParaRPr lang="en-US" sz="1100" dirty="0">
                        <a:effectLst/>
                        <a:latin typeface="Calibri"/>
                        <a:ea typeface="Calibri"/>
                        <a:cs typeface="Times New Roman"/>
                      </a:endParaRPr>
                    </a:p>
                  </a:txBody>
                  <a:tcPr marL="68580" marR="68580" marT="9525" marB="0" anchor="ctr"/>
                </a:tc>
                <a:tc>
                  <a:txBody>
                    <a:bodyPr/>
                    <a:lstStyle/>
                    <a:p>
                      <a:pPr marL="0" marR="0">
                        <a:lnSpc>
                          <a:spcPct val="115000"/>
                        </a:lnSpc>
                        <a:spcBef>
                          <a:spcPts val="0"/>
                        </a:spcBef>
                        <a:spcAft>
                          <a:spcPts val="1000"/>
                        </a:spcAft>
                      </a:pPr>
                      <a:r>
                        <a:rPr lang="en-US" sz="1100" dirty="0" smtClean="0">
                          <a:effectLst/>
                        </a:rPr>
                        <a:t>Grandfathering remains </a:t>
                      </a:r>
                      <a:r>
                        <a:rPr lang="en-US" sz="1100" dirty="0">
                          <a:effectLst/>
                        </a:rPr>
                        <a:t>in effect at this time. Buildings constructed in compliance with earlier maps or continuously covered by flood insurance stay in their original rate class when maps change or properties are sold. </a:t>
                      </a:r>
                      <a:endParaRPr lang="en-US" sz="1100" dirty="0">
                        <a:effectLst/>
                        <a:latin typeface="Calibri"/>
                        <a:ea typeface="Calibri"/>
                        <a:cs typeface="Times New Roman"/>
                      </a:endParaRPr>
                    </a:p>
                  </a:txBody>
                  <a:tcPr marL="68580" marR="68580" marT="9525" marB="0" anchor="ctr"/>
                </a:tc>
              </a:tr>
              <a:tr h="931725">
                <a:tc>
                  <a:txBody>
                    <a:bodyPr/>
                    <a:lstStyle/>
                    <a:p>
                      <a:pPr marL="0" marR="0">
                        <a:lnSpc>
                          <a:spcPct val="115000"/>
                        </a:lnSpc>
                        <a:spcBef>
                          <a:spcPts val="0"/>
                        </a:spcBef>
                        <a:spcAft>
                          <a:spcPts val="1000"/>
                        </a:spcAft>
                      </a:pPr>
                      <a:r>
                        <a:rPr lang="en-US" sz="1100" dirty="0">
                          <a:effectLst/>
                        </a:rPr>
                        <a:t>Policies for buildings covered by Preferred Risk Policy Eligibility Extension (PRP EE)</a:t>
                      </a:r>
                      <a:endParaRPr lang="en-US" sz="1100" dirty="0">
                        <a:effectLst/>
                        <a:latin typeface="Calibri"/>
                        <a:ea typeface="Calibri"/>
                        <a:cs typeface="Times New Roman"/>
                      </a:endParaRPr>
                    </a:p>
                  </a:txBody>
                  <a:tcPr marL="68580" marR="68580" marT="9525" marB="0" anchor="ctr"/>
                </a:tc>
                <a:tc>
                  <a:txBody>
                    <a:bodyPr/>
                    <a:lstStyle/>
                    <a:p>
                      <a:pPr marL="0" marR="0">
                        <a:lnSpc>
                          <a:spcPct val="115000"/>
                        </a:lnSpc>
                        <a:spcBef>
                          <a:spcPts val="0"/>
                        </a:spcBef>
                        <a:spcAft>
                          <a:spcPts val="1000"/>
                        </a:spcAft>
                      </a:pPr>
                      <a:r>
                        <a:rPr lang="en-US" sz="1100" dirty="0">
                          <a:effectLst/>
                        </a:rPr>
                        <a:t>Properties continue to be eligible for lower, preferred-risk rates for the first year after a map </a:t>
                      </a:r>
                      <a:r>
                        <a:rPr lang="en-US" sz="1100" dirty="0" smtClean="0">
                          <a:effectLst/>
                        </a:rPr>
                        <a:t>change.</a:t>
                      </a:r>
                      <a:r>
                        <a:rPr lang="en-US" sz="1100" baseline="0" dirty="0" smtClean="0">
                          <a:effectLst/>
                        </a:rPr>
                        <a:t> </a:t>
                      </a:r>
                      <a:r>
                        <a:rPr lang="en-US" sz="1100" dirty="0" smtClean="0">
                          <a:effectLst/>
                        </a:rPr>
                        <a:t>Starting </a:t>
                      </a:r>
                      <a:r>
                        <a:rPr lang="en-US" sz="1100" dirty="0">
                          <a:effectLst/>
                        </a:rPr>
                        <a:t>the following year, rates will increase by </a:t>
                      </a:r>
                      <a:r>
                        <a:rPr lang="en-US" sz="1100" dirty="0" smtClean="0">
                          <a:effectLst/>
                        </a:rPr>
                        <a:t>no more </a:t>
                      </a:r>
                      <a:r>
                        <a:rPr lang="en-US" sz="1100" dirty="0">
                          <a:effectLst/>
                        </a:rPr>
                        <a:t>than 18% for any individual </a:t>
                      </a:r>
                      <a:r>
                        <a:rPr lang="en-US" sz="1100" dirty="0" smtClean="0">
                          <a:effectLst/>
                        </a:rPr>
                        <a:t>policy </a:t>
                      </a:r>
                      <a:r>
                        <a:rPr lang="en-US" sz="1100" dirty="0">
                          <a:effectLst/>
                        </a:rPr>
                        <a:t>until premiums reach their full-risk rate. </a:t>
                      </a:r>
                      <a:endParaRPr lang="en-US" sz="1100" dirty="0">
                        <a:effectLst/>
                        <a:latin typeface="Calibri"/>
                        <a:ea typeface="Calibri"/>
                        <a:cs typeface="Times New Roman"/>
                      </a:endParaRPr>
                    </a:p>
                  </a:txBody>
                  <a:tcPr marL="68580" marR="68580" marT="9525" marB="0" anchor="ctr"/>
                </a:tc>
              </a:tr>
            </a:tbl>
          </a:graphicData>
        </a:graphic>
      </p:graphicFrame>
    </p:spTree>
    <p:extLst>
      <p:ext uri="{BB962C8B-B14F-4D97-AF65-F5344CB8AC3E}">
        <p14:creationId xmlns:p14="http://schemas.microsoft.com/office/powerpoint/2010/main" val="2172129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Refunds, Rates, and Surcharges" title="Title Bar"/>
          <p:cNvSpPr>
            <a:spLocks noGrp="1"/>
          </p:cNvSpPr>
          <p:nvPr>
            <p:ph type="title"/>
          </p:nvPr>
        </p:nvSpPr>
        <p:spPr/>
        <p:txBody>
          <a:bodyPr/>
          <a:lstStyle/>
          <a:p>
            <a:r>
              <a:rPr lang="en-US" dirty="0" smtClean="0"/>
              <a:t>Refunds, Rates, and Surcharges</a:t>
            </a:r>
            <a:endParaRPr lang="en-US" dirty="0"/>
          </a:p>
        </p:txBody>
      </p:sp>
      <p:sp>
        <p:nvSpPr>
          <p:cNvPr id="3" name="Content Placeholder 2"/>
          <p:cNvSpPr>
            <a:spLocks noGrp="1"/>
          </p:cNvSpPr>
          <p:nvPr>
            <p:ph idx="1"/>
          </p:nvPr>
        </p:nvSpPr>
        <p:spPr>
          <a:xfrm>
            <a:off x="457200" y="1981200"/>
            <a:ext cx="8229600" cy="4300538"/>
          </a:xfrm>
        </p:spPr>
        <p:txBody>
          <a:bodyPr/>
          <a:lstStyle/>
          <a:p>
            <a:r>
              <a:rPr lang="en-US" b="0" dirty="0" smtClean="0"/>
              <a:t>The new Act requires FEMA to </a:t>
            </a:r>
            <a:r>
              <a:rPr lang="en-US" b="0" dirty="0"/>
              <a:t>draft </a:t>
            </a:r>
            <a:r>
              <a:rPr lang="en-US" b="0" dirty="0" smtClean="0"/>
              <a:t>an affordability </a:t>
            </a:r>
            <a:r>
              <a:rPr lang="en-US" b="0" dirty="0"/>
              <a:t>framework, which is due to Congress 18 months after completion of the affordability study required by </a:t>
            </a:r>
            <a:r>
              <a:rPr lang="en-US" b="0" dirty="0" smtClean="0"/>
              <a:t>Biggert-Waters. </a:t>
            </a:r>
            <a:endParaRPr lang="en-US" b="0" dirty="0"/>
          </a:p>
          <a:p>
            <a:pPr lvl="1"/>
            <a:r>
              <a:rPr lang="en-US" dirty="0"/>
              <a:t>Affordability Study required by </a:t>
            </a:r>
            <a:r>
              <a:rPr lang="en-US" dirty="0" smtClean="0"/>
              <a:t>Biggert-Waters </a:t>
            </a:r>
            <a:r>
              <a:rPr lang="en-US" dirty="0"/>
              <a:t>is being conducted by the National Academies of Sciences, as specified in the </a:t>
            </a:r>
            <a:r>
              <a:rPr lang="en-US" dirty="0" smtClean="0"/>
              <a:t>Biggert-Waters </a:t>
            </a:r>
            <a:r>
              <a:rPr lang="en-US" dirty="0"/>
              <a:t>law. </a:t>
            </a:r>
            <a:endParaRPr lang="en-US" dirty="0" smtClean="0"/>
          </a:p>
          <a:p>
            <a:r>
              <a:rPr lang="en-US" b="0" dirty="0" smtClean="0"/>
              <a:t>The Affordability Study required by </a:t>
            </a:r>
            <a:r>
              <a:rPr lang="en-US" b="0" dirty="0" smtClean="0"/>
              <a:t>Biggert-Waters </a:t>
            </a:r>
            <a:r>
              <a:rPr lang="en-US" b="0" dirty="0" smtClean="0"/>
              <a:t>will inform FEMA’s Affordability framework required by HFIAA.</a:t>
            </a:r>
            <a:endParaRPr lang="en-US" b="0" dirty="0"/>
          </a:p>
          <a:p>
            <a:endParaRPr lang="en-US" dirty="0"/>
          </a:p>
        </p:txBody>
      </p:sp>
      <p:sp>
        <p:nvSpPr>
          <p:cNvPr id="4" name="Rectangle 3"/>
          <p:cNvSpPr/>
          <p:nvPr/>
        </p:nvSpPr>
        <p:spPr>
          <a:xfrm>
            <a:off x="381000" y="1381780"/>
            <a:ext cx="7467600" cy="523220"/>
          </a:xfrm>
          <a:prstGeom prst="rect">
            <a:avLst/>
          </a:prstGeom>
        </p:spPr>
        <p:txBody>
          <a:bodyPr wrap="square">
            <a:spAutoFit/>
          </a:bodyPr>
          <a:lstStyle/>
          <a:p>
            <a:r>
              <a:rPr lang="en-US" sz="2800" b="1" dirty="0" smtClean="0">
                <a:latin typeface="+mj-lt"/>
              </a:rPr>
              <a:t>Affordability Study (BW12 and HFIAA)</a:t>
            </a:r>
            <a:endParaRPr lang="en-US" sz="2800" b="1" dirty="0">
              <a:latin typeface="+mj-lt"/>
            </a:endParaRPr>
          </a:p>
        </p:txBody>
      </p:sp>
    </p:spTree>
    <p:extLst>
      <p:ext uri="{BB962C8B-B14F-4D97-AF65-F5344CB8AC3E}">
        <p14:creationId xmlns:p14="http://schemas.microsoft.com/office/powerpoint/2010/main" val="2833951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Refunds, Rates, and Surcharges" title="Title Bar"/>
          <p:cNvSpPr>
            <a:spLocks noGrp="1"/>
          </p:cNvSpPr>
          <p:nvPr>
            <p:ph type="title"/>
          </p:nvPr>
        </p:nvSpPr>
        <p:spPr/>
        <p:txBody>
          <a:bodyPr/>
          <a:lstStyle/>
          <a:p>
            <a:r>
              <a:rPr lang="en-US" dirty="0" smtClean="0"/>
              <a:t>Refunds, Rates, and Surcharges</a:t>
            </a:r>
            <a:endParaRPr lang="en-US" dirty="0"/>
          </a:p>
        </p:txBody>
      </p:sp>
      <p:sp>
        <p:nvSpPr>
          <p:cNvPr id="3" name="Content Placeholder 2"/>
          <p:cNvSpPr>
            <a:spLocks noGrp="1"/>
          </p:cNvSpPr>
          <p:nvPr>
            <p:ph idx="1"/>
          </p:nvPr>
        </p:nvSpPr>
        <p:spPr>
          <a:xfrm>
            <a:off x="457200" y="1843087"/>
            <a:ext cx="8305800" cy="4938713"/>
          </a:xfrm>
        </p:spPr>
        <p:txBody>
          <a:bodyPr/>
          <a:lstStyle/>
          <a:p>
            <a:pPr lvl="0"/>
            <a:r>
              <a:rPr lang="en-US" b="0" dirty="0" smtClean="0"/>
              <a:t>In </a:t>
            </a:r>
            <a:r>
              <a:rPr lang="en-US" b="0" dirty="0"/>
              <a:t>developing the affordability framework, FEMA must consider:</a:t>
            </a:r>
          </a:p>
          <a:p>
            <a:pPr lvl="1"/>
            <a:r>
              <a:rPr lang="en-US" dirty="0"/>
              <a:t>accurate communication to customers </a:t>
            </a:r>
            <a:r>
              <a:rPr lang="en-US" dirty="0" smtClean="0"/>
              <a:t>of </a:t>
            </a:r>
            <a:r>
              <a:rPr lang="en-US" dirty="0"/>
              <a:t>flood risk, </a:t>
            </a:r>
          </a:p>
          <a:p>
            <a:pPr lvl="1"/>
            <a:r>
              <a:rPr lang="en-US" dirty="0"/>
              <a:t>targeted assistance based on financial ability to pay,</a:t>
            </a:r>
          </a:p>
          <a:p>
            <a:pPr lvl="1"/>
            <a:r>
              <a:rPr lang="en-US" dirty="0"/>
              <a:t>individual and community actions to mitigate flood risk or lower cost of flood insurance,</a:t>
            </a:r>
          </a:p>
          <a:p>
            <a:pPr lvl="1"/>
            <a:r>
              <a:rPr lang="en-US" dirty="0" smtClean="0"/>
              <a:t>impact </a:t>
            </a:r>
            <a:r>
              <a:rPr lang="en-US" dirty="0"/>
              <a:t>of increases in premium rates on participation in NFIP, </a:t>
            </a:r>
          </a:p>
          <a:p>
            <a:pPr lvl="1"/>
            <a:r>
              <a:rPr lang="en-US" dirty="0" smtClean="0"/>
              <a:t>impact </a:t>
            </a:r>
            <a:r>
              <a:rPr lang="en-US" dirty="0"/>
              <a:t>of mapping update on affordability of flood insurance. </a:t>
            </a:r>
          </a:p>
          <a:p>
            <a:pPr lvl="0"/>
            <a:r>
              <a:rPr lang="en-US" b="0" dirty="0" smtClean="0"/>
              <a:t>Framework </a:t>
            </a:r>
            <a:r>
              <a:rPr lang="en-US" b="0" dirty="0"/>
              <a:t>will include proposals and proposed regulations for ensuring flood insurance affordability among low-income populations. </a:t>
            </a:r>
          </a:p>
          <a:p>
            <a:endParaRPr lang="en-US" dirty="0"/>
          </a:p>
        </p:txBody>
      </p:sp>
      <p:sp>
        <p:nvSpPr>
          <p:cNvPr id="4" name="Rectangle 3"/>
          <p:cNvSpPr/>
          <p:nvPr/>
        </p:nvSpPr>
        <p:spPr>
          <a:xfrm>
            <a:off x="381000" y="1295400"/>
            <a:ext cx="7467600" cy="523220"/>
          </a:xfrm>
          <a:prstGeom prst="rect">
            <a:avLst/>
          </a:prstGeom>
        </p:spPr>
        <p:txBody>
          <a:bodyPr wrap="square">
            <a:spAutoFit/>
          </a:bodyPr>
          <a:lstStyle/>
          <a:p>
            <a:r>
              <a:rPr lang="en-US" sz="2800" b="1" dirty="0" smtClean="0">
                <a:latin typeface="+mj-lt"/>
              </a:rPr>
              <a:t>Draft Affordability Framework (Sec. 9 &amp; 16) </a:t>
            </a:r>
            <a:endParaRPr lang="en-US" sz="2800" b="1" dirty="0">
              <a:latin typeface="+mj-lt"/>
            </a:endParaRPr>
          </a:p>
        </p:txBody>
      </p:sp>
    </p:spTree>
    <p:extLst>
      <p:ext uri="{BB962C8B-B14F-4D97-AF65-F5344CB8AC3E}">
        <p14:creationId xmlns:p14="http://schemas.microsoft.com/office/powerpoint/2010/main" val="2488400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Refunds, Rates, and Surcharges" title="Title Bar"/>
          <p:cNvSpPr>
            <a:spLocks noGrp="1"/>
          </p:cNvSpPr>
          <p:nvPr>
            <p:ph type="title"/>
          </p:nvPr>
        </p:nvSpPr>
        <p:spPr/>
        <p:txBody>
          <a:bodyPr/>
          <a:lstStyle/>
          <a:p>
            <a:r>
              <a:rPr lang="en-US" dirty="0" smtClean="0"/>
              <a:t>Refunds, Rates, and Surcharges</a:t>
            </a:r>
            <a:endParaRPr lang="en-US" dirty="0"/>
          </a:p>
        </p:txBody>
      </p:sp>
      <p:sp>
        <p:nvSpPr>
          <p:cNvPr id="3" name="Content Placeholder 2"/>
          <p:cNvSpPr>
            <a:spLocks noGrp="1"/>
          </p:cNvSpPr>
          <p:nvPr>
            <p:ph idx="1"/>
          </p:nvPr>
        </p:nvSpPr>
        <p:spPr>
          <a:xfrm>
            <a:off x="381000" y="1981200"/>
            <a:ext cx="8229600" cy="4071938"/>
          </a:xfrm>
        </p:spPr>
        <p:txBody>
          <a:bodyPr/>
          <a:lstStyle/>
          <a:p>
            <a:pPr>
              <a:spcBef>
                <a:spcPts val="1200"/>
              </a:spcBef>
            </a:pPr>
            <a:r>
              <a:rPr lang="en-US" b="0" dirty="0" smtClean="0"/>
              <a:t>The Act </a:t>
            </a:r>
            <a:r>
              <a:rPr lang="en-US" b="0" dirty="0"/>
              <a:t>permits FEMA to account for </a:t>
            </a:r>
            <a:r>
              <a:rPr lang="en-US" b="0" dirty="0" smtClean="0"/>
              <a:t>flood </a:t>
            </a:r>
            <a:r>
              <a:rPr lang="en-US" b="0" dirty="0"/>
              <a:t>mitigation </a:t>
            </a:r>
            <a:r>
              <a:rPr lang="en-US" b="0" dirty="0" smtClean="0"/>
              <a:t>of the property </a:t>
            </a:r>
            <a:r>
              <a:rPr lang="en-US" b="0" dirty="0"/>
              <a:t>in determining a full-risk rate</a:t>
            </a:r>
            <a:r>
              <a:rPr lang="en-US" b="0" dirty="0" smtClean="0"/>
              <a:t>. (Sec. 14) (Requires Rulemaking)</a:t>
            </a:r>
            <a:endParaRPr lang="en-US" b="0" dirty="0"/>
          </a:p>
          <a:p>
            <a:pPr lvl="0">
              <a:spcBef>
                <a:spcPts val="1200"/>
              </a:spcBef>
            </a:pPr>
            <a:r>
              <a:rPr lang="en-US" b="0" dirty="0" smtClean="0"/>
              <a:t>The Act </a:t>
            </a:r>
            <a:r>
              <a:rPr lang="en-US" b="0" dirty="0"/>
              <a:t>mandates that FEMA develop </a:t>
            </a:r>
            <a:r>
              <a:rPr lang="en-US" b="0" dirty="0" smtClean="0"/>
              <a:t>a monthly </a:t>
            </a:r>
            <a:r>
              <a:rPr lang="en-US" b="0" dirty="0"/>
              <a:t>installment </a:t>
            </a:r>
            <a:r>
              <a:rPr lang="en-US" b="0" dirty="0" smtClean="0"/>
              <a:t>payment plan </a:t>
            </a:r>
            <a:r>
              <a:rPr lang="en-US" b="0" dirty="0"/>
              <a:t>for non-escrowed flood insurance premiums, which will require changes to regulations and the Standard Flood Insurance Policy contract</a:t>
            </a:r>
            <a:r>
              <a:rPr lang="en-US" b="0" dirty="0" smtClean="0"/>
              <a:t>. (Sec. 11) (Requires Rulemaking)</a:t>
            </a:r>
            <a:endParaRPr lang="en-US" b="0" dirty="0"/>
          </a:p>
          <a:p>
            <a:pPr lvl="0">
              <a:spcBef>
                <a:spcPts val="1200"/>
              </a:spcBef>
            </a:pPr>
            <a:r>
              <a:rPr lang="en-US" b="0" dirty="0"/>
              <a:t>The </a:t>
            </a:r>
            <a:r>
              <a:rPr lang="en-US" b="0" dirty="0" smtClean="0"/>
              <a:t>Act </a:t>
            </a:r>
            <a:r>
              <a:rPr lang="en-US" b="0" dirty="0"/>
              <a:t>increases maximum </a:t>
            </a:r>
            <a:r>
              <a:rPr lang="en-US" b="0" dirty="0" smtClean="0"/>
              <a:t>deductibles for residential properties. (Sec. 12)</a:t>
            </a:r>
            <a:endParaRPr lang="en-US" b="0" dirty="0"/>
          </a:p>
          <a:p>
            <a:pPr>
              <a:spcBef>
                <a:spcPts val="1200"/>
              </a:spcBef>
            </a:pPr>
            <a:r>
              <a:rPr lang="en-US" b="0" dirty="0" smtClean="0"/>
              <a:t>The Act </a:t>
            </a:r>
            <a:r>
              <a:rPr lang="en-US" b="0" dirty="0"/>
              <a:t>encourages FEMA to minimize the number of policies where premiums exceed 1-percent of the coverage amount, and requires FEMA to report such premiums to Congress. </a:t>
            </a:r>
            <a:r>
              <a:rPr lang="en-US" b="0" dirty="0" smtClean="0"/>
              <a:t> (Sec. 7)</a:t>
            </a:r>
            <a:endParaRPr lang="en-US" b="0" dirty="0"/>
          </a:p>
        </p:txBody>
      </p:sp>
      <p:sp>
        <p:nvSpPr>
          <p:cNvPr id="4" name="Rectangle 3"/>
          <p:cNvSpPr/>
          <p:nvPr/>
        </p:nvSpPr>
        <p:spPr>
          <a:xfrm>
            <a:off x="381000" y="1381780"/>
            <a:ext cx="7467600" cy="523220"/>
          </a:xfrm>
          <a:prstGeom prst="rect">
            <a:avLst/>
          </a:prstGeom>
        </p:spPr>
        <p:txBody>
          <a:bodyPr wrap="square">
            <a:spAutoFit/>
          </a:bodyPr>
          <a:lstStyle/>
          <a:p>
            <a:r>
              <a:rPr lang="en-US" sz="2800" b="1" dirty="0" smtClean="0">
                <a:latin typeface="+mj-lt"/>
              </a:rPr>
              <a:t>Other Provisions </a:t>
            </a:r>
            <a:endParaRPr lang="en-US" sz="2800" b="1" dirty="0">
              <a:latin typeface="+mj-lt"/>
            </a:endParaRPr>
          </a:p>
        </p:txBody>
      </p:sp>
    </p:spTree>
    <p:extLst>
      <p:ext uri="{BB962C8B-B14F-4D97-AF65-F5344CB8AC3E}">
        <p14:creationId xmlns:p14="http://schemas.microsoft.com/office/powerpoint/2010/main" val="3785362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Refunds, Rates, and Surcharges" title="Title Bar"/>
          <p:cNvSpPr>
            <a:spLocks noGrp="1"/>
          </p:cNvSpPr>
          <p:nvPr>
            <p:ph type="title"/>
          </p:nvPr>
        </p:nvSpPr>
        <p:spPr/>
        <p:txBody>
          <a:bodyPr/>
          <a:lstStyle/>
          <a:p>
            <a:r>
              <a:rPr lang="en-US" dirty="0" smtClean="0"/>
              <a:t>Refunds, Rates, and Surcharges</a:t>
            </a:r>
            <a:endParaRPr lang="en-US" dirty="0"/>
          </a:p>
        </p:txBody>
      </p:sp>
      <p:sp>
        <p:nvSpPr>
          <p:cNvPr id="3" name="Content Placeholder 2"/>
          <p:cNvSpPr>
            <a:spLocks noGrp="1"/>
          </p:cNvSpPr>
          <p:nvPr>
            <p:ph idx="1"/>
          </p:nvPr>
        </p:nvSpPr>
        <p:spPr>
          <a:xfrm>
            <a:off x="417286" y="1905000"/>
            <a:ext cx="8229600" cy="5181600"/>
          </a:xfrm>
        </p:spPr>
        <p:txBody>
          <a:bodyPr/>
          <a:lstStyle/>
          <a:p>
            <a:pPr>
              <a:spcBef>
                <a:spcPts val="1200"/>
              </a:spcBef>
            </a:pPr>
            <a:r>
              <a:rPr lang="en-US" sz="1800" b="0" dirty="0"/>
              <a:t> </a:t>
            </a:r>
            <a:r>
              <a:rPr lang="en-US" sz="1800" b="0" dirty="0" smtClean="0"/>
              <a:t>Sec. 29 requires FEMA to report to Congress on the effects the Pre-FIRM subsidy phase-outs and surcharge on small businesses, non-profits, houses of worship and certain residences. </a:t>
            </a:r>
          </a:p>
          <a:p>
            <a:pPr lvl="1">
              <a:spcBef>
                <a:spcPts val="1200"/>
              </a:spcBef>
            </a:pPr>
            <a:r>
              <a:rPr lang="en-US" dirty="0" smtClean="0"/>
              <a:t>If FEMA determines the rate increases and surcharges are having a detrimental effect on affordability, FEMA must submit appropriate affordability recommendations to Congress. </a:t>
            </a:r>
          </a:p>
          <a:p>
            <a:pPr>
              <a:spcBef>
                <a:spcPts val="1200"/>
              </a:spcBef>
            </a:pPr>
            <a:endParaRPr lang="en-US" sz="1800" b="0" dirty="0" smtClean="0"/>
          </a:p>
          <a:p>
            <a:pPr>
              <a:spcBef>
                <a:spcPts val="1200"/>
              </a:spcBef>
            </a:pPr>
            <a:r>
              <a:rPr lang="en-US" sz="1800" b="0" dirty="0" smtClean="0"/>
              <a:t>Business </a:t>
            </a:r>
            <a:r>
              <a:rPr lang="en-US" sz="1800" b="0" dirty="0"/>
              <a:t>properties are included within the “non-residential” policy class. </a:t>
            </a:r>
            <a:r>
              <a:rPr lang="en-US" sz="1800" b="0" dirty="0" smtClean="0"/>
              <a:t>FEMA </a:t>
            </a:r>
            <a:r>
              <a:rPr lang="en-US" sz="1800" b="0" dirty="0"/>
              <a:t>is actively working to determine how best to identify and classify businesses </a:t>
            </a:r>
            <a:r>
              <a:rPr lang="en-US" sz="1800" b="0" dirty="0" smtClean="0"/>
              <a:t>within the category. </a:t>
            </a:r>
          </a:p>
          <a:p>
            <a:r>
              <a:rPr lang="en-US" sz="1800" b="0" kern="1200" dirty="0" smtClean="0"/>
              <a:t>Older Business properties paying pre-FIRM subsidized rates will continue to see up to a 25 percent annual increases as required by </a:t>
            </a:r>
            <a:r>
              <a:rPr lang="en-US" sz="1800" b="0" kern="1200" dirty="0" smtClean="0"/>
              <a:t>Biggert-Waters </a:t>
            </a:r>
            <a:r>
              <a:rPr lang="en-US" sz="1800" b="0" kern="1200" dirty="0" smtClean="0"/>
              <a:t>until they reach their full-risk rate. </a:t>
            </a:r>
            <a:r>
              <a:rPr lang="en-US" sz="1800" b="0" dirty="0" smtClean="0"/>
              <a:t>This requirement was not changed as a result of the HFIAA.</a:t>
            </a:r>
            <a:endParaRPr lang="en-US" sz="1800" dirty="0"/>
          </a:p>
        </p:txBody>
      </p:sp>
      <p:sp>
        <p:nvSpPr>
          <p:cNvPr id="4" name="Rectangle 3"/>
          <p:cNvSpPr/>
          <p:nvPr/>
        </p:nvSpPr>
        <p:spPr>
          <a:xfrm>
            <a:off x="381000" y="1381780"/>
            <a:ext cx="7467600" cy="523220"/>
          </a:xfrm>
          <a:prstGeom prst="rect">
            <a:avLst/>
          </a:prstGeom>
        </p:spPr>
        <p:txBody>
          <a:bodyPr wrap="square">
            <a:spAutoFit/>
          </a:bodyPr>
          <a:lstStyle/>
          <a:p>
            <a:r>
              <a:rPr lang="en-US" sz="2800" b="1" dirty="0" smtClean="0">
                <a:latin typeface="+mj-lt"/>
              </a:rPr>
              <a:t>Small Business (Sec. 29)</a:t>
            </a:r>
            <a:endParaRPr lang="en-US" sz="2800" b="1" dirty="0">
              <a:latin typeface="+mj-lt"/>
            </a:endParaRPr>
          </a:p>
        </p:txBody>
      </p:sp>
      <p:sp>
        <p:nvSpPr>
          <p:cNvPr id="5" name="Rectangle 4"/>
          <p:cNvSpPr/>
          <p:nvPr/>
        </p:nvSpPr>
        <p:spPr>
          <a:xfrm>
            <a:off x="381000" y="3962400"/>
            <a:ext cx="7467600" cy="307777"/>
          </a:xfrm>
          <a:prstGeom prst="rect">
            <a:avLst/>
          </a:prstGeom>
        </p:spPr>
        <p:txBody>
          <a:bodyPr wrap="square">
            <a:spAutoFit/>
          </a:bodyPr>
          <a:lstStyle/>
          <a:p>
            <a:r>
              <a:rPr lang="en-US" sz="1400" b="1" dirty="0" smtClean="0">
                <a:latin typeface="+mj-lt"/>
              </a:rPr>
              <a:t>HFIAA Impacts to Businesses</a:t>
            </a:r>
            <a:endParaRPr lang="en-US" sz="1400" b="1" dirty="0">
              <a:latin typeface="+mj-lt"/>
            </a:endParaRPr>
          </a:p>
        </p:txBody>
      </p:sp>
    </p:spTree>
    <p:extLst>
      <p:ext uri="{BB962C8B-B14F-4D97-AF65-F5344CB8AC3E}">
        <p14:creationId xmlns:p14="http://schemas.microsoft.com/office/powerpoint/2010/main" val="2850253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Mapping" title="Title Bar"/>
          <p:cNvSpPr>
            <a:spLocks noGrp="1"/>
          </p:cNvSpPr>
          <p:nvPr>
            <p:ph type="title"/>
          </p:nvPr>
        </p:nvSpPr>
        <p:spPr/>
        <p:txBody>
          <a:bodyPr/>
          <a:lstStyle/>
          <a:p>
            <a:r>
              <a:rPr lang="en-US" dirty="0" smtClean="0"/>
              <a:t>Mapping</a:t>
            </a:r>
            <a:endParaRPr lang="en-US" dirty="0"/>
          </a:p>
        </p:txBody>
      </p:sp>
      <p:sp>
        <p:nvSpPr>
          <p:cNvPr id="3" name="Content Placeholder 2"/>
          <p:cNvSpPr>
            <a:spLocks noGrp="1"/>
          </p:cNvSpPr>
          <p:nvPr>
            <p:ph idx="1"/>
          </p:nvPr>
        </p:nvSpPr>
        <p:spPr>
          <a:xfrm>
            <a:off x="470262" y="3962400"/>
            <a:ext cx="8229600" cy="3276600"/>
          </a:xfrm>
        </p:spPr>
        <p:txBody>
          <a:bodyPr/>
          <a:lstStyle/>
          <a:p>
            <a:pPr>
              <a:spcBef>
                <a:spcPts val="0"/>
              </a:spcBef>
            </a:pPr>
            <a:r>
              <a:rPr lang="en-US" sz="1800" b="0" kern="1200" dirty="0" smtClean="0"/>
              <a:t>Technical </a:t>
            </a:r>
            <a:r>
              <a:rPr lang="en-US" sz="1800" b="0" kern="1200" dirty="0"/>
              <a:t>Mapping Advisory Council (TMAC) to review the new national flood mapping program </a:t>
            </a:r>
            <a:r>
              <a:rPr lang="en-US" sz="1800" b="0" kern="1200" dirty="0" smtClean="0"/>
              <a:t>activities authorized </a:t>
            </a:r>
            <a:r>
              <a:rPr lang="en-US" sz="1800" b="0" kern="1200" dirty="0"/>
              <a:t>under the 2012 and 2014 flood insurance reform laws. </a:t>
            </a:r>
            <a:endParaRPr lang="en-US" sz="1800" b="0" kern="1200" dirty="0" smtClean="0"/>
          </a:p>
          <a:p>
            <a:pPr lvl="1">
              <a:spcBef>
                <a:spcPts val="0"/>
              </a:spcBef>
            </a:pPr>
            <a:r>
              <a:rPr lang="en-US" sz="1600" b="0" kern="1200" dirty="0" smtClean="0"/>
              <a:t>FEMA  will seek the TMAC’s recommendations </a:t>
            </a:r>
            <a:r>
              <a:rPr lang="en-US" sz="1600" b="0" kern="1200" dirty="0"/>
              <a:t>on </a:t>
            </a:r>
            <a:r>
              <a:rPr lang="en-US" sz="1600" b="0" kern="1200" dirty="0" smtClean="0"/>
              <a:t>meeting new requirements </a:t>
            </a:r>
            <a:r>
              <a:rPr lang="en-US" sz="1600" b="0" kern="1200" dirty="0"/>
              <a:t>for the </a:t>
            </a:r>
            <a:r>
              <a:rPr lang="en-US" sz="1600" b="0" kern="1200" dirty="0" smtClean="0"/>
              <a:t>new mapping </a:t>
            </a:r>
            <a:r>
              <a:rPr lang="en-US" sz="1600" b="0" kern="1200" dirty="0"/>
              <a:t>program including the identification of residual risk areas, coastal flooding information, land subsidence, erosion, expected changes in flood hazards with time, and others</a:t>
            </a:r>
            <a:r>
              <a:rPr lang="en-US" sz="1600" b="0" kern="1200" dirty="0" smtClean="0"/>
              <a:t>.</a:t>
            </a:r>
            <a:r>
              <a:rPr lang="en-US" sz="1600" kern="1200" dirty="0" smtClean="0"/>
              <a:t> </a:t>
            </a:r>
          </a:p>
          <a:p>
            <a:pPr lvl="1">
              <a:spcBef>
                <a:spcPts val="0"/>
              </a:spcBef>
            </a:pPr>
            <a:r>
              <a:rPr lang="en-US" sz="1600" kern="1200" dirty="0" smtClean="0"/>
              <a:t>The law requires the Administrator to certify in writing to Congress that FEMA is utilizing “technically credible” data and mapping approaches. </a:t>
            </a:r>
            <a:endParaRPr lang="en-US" sz="1600" b="0" kern="1200" dirty="0" smtClean="0"/>
          </a:p>
          <a:p>
            <a:endParaRPr lang="en-US" dirty="0"/>
          </a:p>
        </p:txBody>
      </p:sp>
      <p:sp>
        <p:nvSpPr>
          <p:cNvPr id="6" name="Rectangle 5"/>
          <p:cNvSpPr/>
          <p:nvPr/>
        </p:nvSpPr>
        <p:spPr>
          <a:xfrm>
            <a:off x="304800" y="3581400"/>
            <a:ext cx="7467600" cy="400110"/>
          </a:xfrm>
          <a:prstGeom prst="rect">
            <a:avLst/>
          </a:prstGeom>
        </p:spPr>
        <p:txBody>
          <a:bodyPr wrap="square">
            <a:spAutoFit/>
          </a:bodyPr>
          <a:lstStyle/>
          <a:p>
            <a:r>
              <a:rPr lang="en-US" sz="2000" b="1" dirty="0" smtClean="0">
                <a:latin typeface="+mj-lt"/>
              </a:rPr>
              <a:t>Technical Mapping Advisory Council</a:t>
            </a:r>
            <a:endParaRPr lang="en-US" sz="2000" b="1" dirty="0">
              <a:latin typeface="+mj-lt"/>
            </a:endParaRPr>
          </a:p>
        </p:txBody>
      </p:sp>
      <p:sp>
        <p:nvSpPr>
          <p:cNvPr id="5" name="Content Placeholder 2"/>
          <p:cNvSpPr txBox="1">
            <a:spLocks/>
          </p:cNvSpPr>
          <p:nvPr/>
        </p:nvSpPr>
        <p:spPr bwMode="auto">
          <a:xfrm>
            <a:off x="470262" y="1528355"/>
            <a:ext cx="8216537" cy="212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35000"/>
              </a:spcBef>
              <a:spcAft>
                <a:spcPct val="0"/>
              </a:spcAft>
              <a:buClr>
                <a:srgbClr val="C41230"/>
              </a:buClr>
              <a:buSzPct val="90000"/>
              <a:buFont typeface="Wingdings" pitchFamily="2" charset="2"/>
              <a:buChar char="§"/>
              <a:defRPr sz="2000" b="1">
                <a:solidFill>
                  <a:schemeClr val="tx1"/>
                </a:solidFill>
                <a:latin typeface="+mn-lt"/>
                <a:ea typeface="ＭＳ Ｐゴシック" charset="0"/>
                <a:cs typeface="ＭＳ Ｐゴシック" charset="0"/>
              </a:defRPr>
            </a:lvl1pPr>
            <a:lvl2pPr marL="568325" indent="-222250" algn="l" rtl="0" eaLnBrk="0" fontAlgn="base" hangingPunct="0">
              <a:spcBef>
                <a:spcPct val="25000"/>
              </a:spcBef>
              <a:spcAft>
                <a:spcPct val="0"/>
              </a:spcAft>
              <a:buClr>
                <a:srgbClr val="5B5C5E"/>
              </a:buClr>
              <a:buSzPct val="90000"/>
              <a:buChar char="•"/>
              <a:defRPr>
                <a:solidFill>
                  <a:schemeClr val="tx1"/>
                </a:solidFill>
                <a:latin typeface="+mn-lt"/>
                <a:ea typeface="ＭＳ Ｐゴシック" charset="0"/>
              </a:defRPr>
            </a:lvl2pPr>
            <a:lvl3pPr marL="914400" indent="-231775" algn="l" rtl="0" eaLnBrk="0" fontAlgn="base" hangingPunct="0">
              <a:spcBef>
                <a:spcPct val="25000"/>
              </a:spcBef>
              <a:spcAft>
                <a:spcPct val="0"/>
              </a:spcAft>
              <a:buClr>
                <a:srgbClr val="C1C2C4"/>
              </a:buClr>
              <a:buSzPct val="90000"/>
              <a:buFont typeface="Wingdings" pitchFamily="2" charset="2"/>
              <a:buChar char="§"/>
              <a:defRPr sz="1600">
                <a:solidFill>
                  <a:schemeClr val="tx1"/>
                </a:solidFill>
                <a:latin typeface="+mn-lt"/>
                <a:ea typeface="ＭＳ Ｐゴシック" charset="0"/>
              </a:defRPr>
            </a:lvl3pPr>
            <a:lvl4pPr marL="1260475" indent="-230188" algn="l" rtl="0" eaLnBrk="0" fontAlgn="base" hangingPunct="0">
              <a:spcBef>
                <a:spcPct val="20000"/>
              </a:spcBef>
              <a:spcAft>
                <a:spcPct val="0"/>
              </a:spcAft>
              <a:buClr>
                <a:srgbClr val="C1C2C4"/>
              </a:buClr>
              <a:buSzPct val="90000"/>
              <a:buFont typeface="Wingdings" pitchFamily="2" charset="2"/>
              <a:buChar char="§"/>
              <a:defRPr sz="1400">
                <a:solidFill>
                  <a:schemeClr val="tx1"/>
                </a:solidFill>
                <a:latin typeface="+mn-lt"/>
                <a:ea typeface="ＭＳ Ｐゴシック" charset="0"/>
              </a:defRPr>
            </a:lvl4pPr>
            <a:lvl5pPr marL="1544638" indent="-168275" algn="l" rtl="0" eaLnBrk="0" fontAlgn="base" hangingPunct="0">
              <a:spcBef>
                <a:spcPct val="20000"/>
              </a:spcBef>
              <a:spcAft>
                <a:spcPct val="0"/>
              </a:spcAft>
              <a:buClr>
                <a:srgbClr val="C1C2C4"/>
              </a:buClr>
              <a:buSzPct val="90000"/>
              <a:buFont typeface="Wingdings" pitchFamily="2" charset="2"/>
              <a:buChar char="§"/>
              <a:defRPr sz="1400">
                <a:solidFill>
                  <a:schemeClr val="tx1"/>
                </a:solidFill>
                <a:latin typeface="+mn-lt"/>
                <a:ea typeface="ＭＳ Ｐゴシック" charset="0"/>
              </a:defRPr>
            </a:lvl5pPr>
            <a:lvl6pPr marL="20018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6pPr>
            <a:lvl7pPr marL="24590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7pPr>
            <a:lvl8pPr marL="29162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8pPr>
            <a:lvl9pPr marL="33734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9pPr>
          </a:lstStyle>
          <a:p>
            <a:pPr eaLnBrk="1" fontAlgn="auto" hangingPunct="1">
              <a:spcBef>
                <a:spcPts val="0"/>
              </a:spcBef>
              <a:spcAft>
                <a:spcPts val="0"/>
              </a:spcAft>
              <a:buClr>
                <a:srgbClr val="C00000"/>
              </a:buClr>
              <a:buSzTx/>
              <a:defRPr/>
            </a:pPr>
            <a:r>
              <a:rPr lang="en-US" sz="1800" b="0" dirty="0"/>
              <a:t>FEMA will continue Mapping activities </a:t>
            </a:r>
          </a:p>
          <a:p>
            <a:pPr eaLnBrk="1" fontAlgn="auto" hangingPunct="1">
              <a:spcBef>
                <a:spcPts val="0"/>
              </a:spcBef>
              <a:spcAft>
                <a:spcPts val="0"/>
              </a:spcAft>
              <a:buClr>
                <a:srgbClr val="C00000"/>
              </a:buClr>
              <a:buSzTx/>
              <a:defRPr/>
            </a:pPr>
            <a:r>
              <a:rPr lang="en-US" sz="1800" b="0" dirty="0" smtClean="0"/>
              <a:t>Biggert-Waters </a:t>
            </a:r>
            <a:r>
              <a:rPr lang="en-US" sz="1800" b="0" dirty="0" smtClean="0"/>
              <a:t>requires </a:t>
            </a:r>
            <a:r>
              <a:rPr lang="en-US" sz="1800" b="0" dirty="0"/>
              <a:t>FEMA to enhance coordination with communities before and during mapping activities and requires FEMA to report certain information to members of Congress for each State and congressional district affected by preliminary maps.</a:t>
            </a:r>
          </a:p>
          <a:p>
            <a:pPr>
              <a:spcBef>
                <a:spcPts val="0"/>
              </a:spcBef>
              <a:spcAft>
                <a:spcPts val="0"/>
              </a:spcAft>
            </a:pPr>
            <a:r>
              <a:rPr lang="en-US" sz="1800" b="0" dirty="0" smtClean="0"/>
              <a:t>Sec</a:t>
            </a:r>
            <a:r>
              <a:rPr lang="en-US" sz="1800" b="0" dirty="0"/>
              <a:t>. </a:t>
            </a:r>
            <a:r>
              <a:rPr lang="en-US" sz="1800" b="0" dirty="0" smtClean="0"/>
              <a:t>30 of HFIAA requires additional layers of enhanced </a:t>
            </a:r>
            <a:r>
              <a:rPr lang="en-US" sz="1800" b="0" dirty="0"/>
              <a:t>notification and outreach to congress and other stakeholders.</a:t>
            </a:r>
          </a:p>
          <a:p>
            <a:endParaRPr lang="en-US" dirty="0"/>
          </a:p>
        </p:txBody>
      </p:sp>
      <p:sp>
        <p:nvSpPr>
          <p:cNvPr id="7" name="Rectangle 6"/>
          <p:cNvSpPr/>
          <p:nvPr/>
        </p:nvSpPr>
        <p:spPr>
          <a:xfrm>
            <a:off x="381000" y="1219200"/>
            <a:ext cx="5867400" cy="400110"/>
          </a:xfrm>
          <a:prstGeom prst="rect">
            <a:avLst/>
          </a:prstGeom>
        </p:spPr>
        <p:txBody>
          <a:bodyPr wrap="square">
            <a:spAutoFit/>
          </a:bodyPr>
          <a:lstStyle/>
          <a:p>
            <a:r>
              <a:rPr lang="en-US" sz="2000" b="1" dirty="0" smtClean="0">
                <a:latin typeface="+mj-lt"/>
              </a:rPr>
              <a:t>Enhanced Communication and Outreach</a:t>
            </a:r>
            <a:endParaRPr lang="en-US" sz="2000" b="1" dirty="0">
              <a:latin typeface="+mj-lt"/>
            </a:endParaRPr>
          </a:p>
        </p:txBody>
      </p:sp>
    </p:spTree>
    <p:extLst>
      <p:ext uri="{BB962C8B-B14F-4D97-AF65-F5344CB8AC3E}">
        <p14:creationId xmlns:p14="http://schemas.microsoft.com/office/powerpoint/2010/main" val="1141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Mapping" title="Title Bar"/>
          <p:cNvSpPr>
            <a:spLocks noGrp="1"/>
          </p:cNvSpPr>
          <p:nvPr>
            <p:ph type="title"/>
          </p:nvPr>
        </p:nvSpPr>
        <p:spPr/>
        <p:txBody>
          <a:bodyPr/>
          <a:lstStyle/>
          <a:p>
            <a:r>
              <a:rPr lang="en-US" dirty="0" smtClean="0"/>
              <a:t>Mapping</a:t>
            </a:r>
            <a:endParaRPr lang="en-US" dirty="0"/>
          </a:p>
        </p:txBody>
      </p:sp>
      <p:sp>
        <p:nvSpPr>
          <p:cNvPr id="3" name="Content Placeholder 2"/>
          <p:cNvSpPr>
            <a:spLocks noGrp="1"/>
          </p:cNvSpPr>
          <p:nvPr>
            <p:ph idx="1"/>
          </p:nvPr>
        </p:nvSpPr>
        <p:spPr>
          <a:xfrm>
            <a:off x="457200" y="1981200"/>
            <a:ext cx="8229600" cy="4143375"/>
          </a:xfrm>
        </p:spPr>
        <p:txBody>
          <a:bodyPr/>
          <a:lstStyle/>
          <a:p>
            <a:pPr lvl="0"/>
            <a:r>
              <a:rPr lang="en-US" b="0" kern="1200" dirty="0" smtClean="0"/>
              <a:t>The Act lifts the $250,000 limit on the amount FEMA can spend to implement a program to reimburse property owners and communities for successful map appeals based on a scientific or technical error. </a:t>
            </a:r>
          </a:p>
          <a:p>
            <a:r>
              <a:rPr lang="en-US" b="0" dirty="0" smtClean="0"/>
              <a:t>The Act applies to statutory appellants who successfully appeal the Agency’s proposed flood elevations and special flood hazard areas.  </a:t>
            </a:r>
          </a:p>
          <a:p>
            <a:r>
              <a:rPr lang="en-US" b="0" dirty="0" smtClean="0"/>
              <a:t>Rulemaking is required to implement this provision</a:t>
            </a:r>
          </a:p>
          <a:p>
            <a:r>
              <a:rPr lang="en-US" b="0" dirty="0" smtClean="0"/>
              <a:t>The new law does not apply to Letter of Map Amendment (LOMA) and Letter of Map Revision (LOMR) requests, or any expenses associated with them.</a:t>
            </a:r>
            <a:endParaRPr lang="en-US" dirty="0" smtClean="0"/>
          </a:p>
          <a:p>
            <a:endParaRPr lang="en-US" dirty="0"/>
          </a:p>
        </p:txBody>
      </p:sp>
      <p:sp>
        <p:nvSpPr>
          <p:cNvPr id="4" name="Rectangle 3"/>
          <p:cNvSpPr/>
          <p:nvPr/>
        </p:nvSpPr>
        <p:spPr>
          <a:xfrm>
            <a:off x="457200" y="1447800"/>
            <a:ext cx="7467600" cy="461665"/>
          </a:xfrm>
          <a:prstGeom prst="rect">
            <a:avLst/>
          </a:prstGeom>
        </p:spPr>
        <p:txBody>
          <a:bodyPr wrap="square">
            <a:spAutoFit/>
          </a:bodyPr>
          <a:lstStyle/>
          <a:p>
            <a:r>
              <a:rPr lang="en-US" sz="2400" b="1" dirty="0" smtClean="0">
                <a:latin typeface="+mj-lt"/>
              </a:rPr>
              <a:t>Flood Insurance Rate Map Appeals</a:t>
            </a:r>
            <a:endParaRPr lang="en-US" sz="2400" b="1"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Mapping" title="Title Bar"/>
          <p:cNvSpPr>
            <a:spLocks noGrp="1"/>
          </p:cNvSpPr>
          <p:nvPr>
            <p:ph type="title"/>
          </p:nvPr>
        </p:nvSpPr>
        <p:spPr/>
        <p:txBody>
          <a:bodyPr/>
          <a:lstStyle/>
          <a:p>
            <a:r>
              <a:rPr lang="en-US" dirty="0" smtClean="0"/>
              <a:t>Mapping</a:t>
            </a:r>
            <a:endParaRPr lang="en-US" dirty="0"/>
          </a:p>
        </p:txBody>
      </p:sp>
      <p:sp>
        <p:nvSpPr>
          <p:cNvPr id="3" name="Content Placeholder 2"/>
          <p:cNvSpPr>
            <a:spLocks noGrp="1"/>
          </p:cNvSpPr>
          <p:nvPr>
            <p:ph idx="1"/>
          </p:nvPr>
        </p:nvSpPr>
        <p:spPr>
          <a:xfrm>
            <a:off x="457200" y="1828800"/>
            <a:ext cx="8229600" cy="2209800"/>
          </a:xfrm>
        </p:spPr>
        <p:txBody>
          <a:bodyPr/>
          <a:lstStyle/>
          <a:p>
            <a:r>
              <a:rPr lang="en-US" sz="1800" b="0" dirty="0"/>
              <a:t>Authorizes FEMA to account for state and local funds used in the construction or restoration of a flood protection project when determining whether the project meets the statutory requirements to be eligible for discounted premiums</a:t>
            </a:r>
            <a:r>
              <a:rPr lang="en-US" sz="1800" b="0" dirty="0" smtClean="0"/>
              <a:t>. </a:t>
            </a:r>
            <a:r>
              <a:rPr lang="en-US" sz="1800" b="0" kern="1200" dirty="0" smtClean="0"/>
              <a:t>(Sec. 19)</a:t>
            </a:r>
          </a:p>
          <a:p>
            <a:r>
              <a:rPr lang="en-US" sz="1800" b="0" kern="1200" dirty="0" smtClean="0"/>
              <a:t>Permits FEMA to include the value of existing protection features in measuring adequate progress for the restoration of levees. (Sec. 19)</a:t>
            </a:r>
          </a:p>
        </p:txBody>
      </p:sp>
      <p:pic>
        <p:nvPicPr>
          <p:cNvPr id="5122" name="Picture 2" descr="Representative image of flood zone depicted on a Flood Insurance Rate Map" title="Flood Z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657600"/>
            <a:ext cx="3505200" cy="304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7200" y="1447800"/>
            <a:ext cx="7467600" cy="400110"/>
          </a:xfrm>
          <a:prstGeom prst="rect">
            <a:avLst/>
          </a:prstGeom>
        </p:spPr>
        <p:txBody>
          <a:bodyPr wrap="square">
            <a:spAutoFit/>
          </a:bodyPr>
          <a:lstStyle/>
          <a:p>
            <a:r>
              <a:rPr lang="en-US" sz="2000" b="1" dirty="0" smtClean="0">
                <a:latin typeface="+mj-lt"/>
              </a:rPr>
              <a:t>Flood Protection Systems</a:t>
            </a:r>
            <a:endParaRPr lang="en-US" sz="2000" b="1" dirty="0">
              <a:latin typeface="+mj-lt"/>
            </a:endParaRPr>
          </a:p>
        </p:txBody>
      </p:sp>
    </p:spTree>
    <p:extLst>
      <p:ext uri="{BB962C8B-B14F-4D97-AF65-F5344CB8AC3E}">
        <p14:creationId xmlns:p14="http://schemas.microsoft.com/office/powerpoint/2010/main" val="3734473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More Changes are Coming to the NFIP" title="Title Bar"/>
          <p:cNvSpPr>
            <a:spLocks noGrp="1"/>
          </p:cNvSpPr>
          <p:nvPr>
            <p:ph type="title"/>
          </p:nvPr>
        </p:nvSpPr>
        <p:spPr>
          <a:xfrm>
            <a:off x="457200" y="0"/>
            <a:ext cx="8229600" cy="1200150"/>
          </a:xfrm>
        </p:spPr>
        <p:txBody>
          <a:bodyPr/>
          <a:lstStyle/>
          <a:p>
            <a:r>
              <a:rPr lang="en-US" dirty="0" smtClean="0"/>
              <a:t>More Changes are Coming to the NFIP</a:t>
            </a:r>
            <a:endParaRPr lang="en-US" dirty="0"/>
          </a:p>
        </p:txBody>
      </p:sp>
      <p:sp>
        <p:nvSpPr>
          <p:cNvPr id="3" name="Content Placeholder 2"/>
          <p:cNvSpPr>
            <a:spLocks noGrp="1"/>
          </p:cNvSpPr>
          <p:nvPr>
            <p:ph idx="1"/>
          </p:nvPr>
        </p:nvSpPr>
        <p:spPr>
          <a:xfrm>
            <a:off x="304800" y="1462087"/>
            <a:ext cx="7467600" cy="4938713"/>
          </a:xfrm>
        </p:spPr>
        <p:txBody>
          <a:bodyPr/>
          <a:lstStyle/>
          <a:p>
            <a:pPr marL="444500" indent="-342900">
              <a:defRPr/>
            </a:pPr>
            <a:r>
              <a:rPr lang="en-US" dirty="0" smtClean="0">
                <a:cs typeface="Arial" pitchFamily="34" charset="0"/>
              </a:rPr>
              <a:t>On </a:t>
            </a:r>
            <a:r>
              <a:rPr lang="en-US" dirty="0">
                <a:cs typeface="Arial" pitchFamily="34" charset="0"/>
              </a:rPr>
              <a:t>March 21, 2014, President Obama signed the Homeowner Flood Insurance Affordability Act of 2014 into law. </a:t>
            </a:r>
            <a:endParaRPr lang="en-US" dirty="0" smtClean="0">
              <a:cs typeface="Arial" pitchFamily="34" charset="0"/>
            </a:endParaRPr>
          </a:p>
          <a:p>
            <a:pPr marL="781050" lvl="1" indent="-342900">
              <a:defRPr/>
            </a:pPr>
            <a:r>
              <a:rPr lang="en-US" dirty="0" smtClean="0">
                <a:cs typeface="Arial" pitchFamily="34" charset="0"/>
              </a:rPr>
              <a:t>Repeals and modifies certain provisions of </a:t>
            </a:r>
            <a:r>
              <a:rPr lang="en-US" dirty="0" smtClean="0">
                <a:cs typeface="Arial" pitchFamily="34" charset="0"/>
              </a:rPr>
              <a:t>Biggert-Waters</a:t>
            </a:r>
            <a:endParaRPr lang="en-US" dirty="0" smtClean="0">
              <a:cs typeface="Arial" pitchFamily="34" charset="0"/>
            </a:endParaRPr>
          </a:p>
          <a:p>
            <a:pPr marL="781050" lvl="1" indent="-342900">
              <a:defRPr/>
            </a:pPr>
            <a:r>
              <a:rPr lang="en-US" dirty="0" smtClean="0">
                <a:cs typeface="Arial" pitchFamily="34" charset="0"/>
              </a:rPr>
              <a:t>Makes additional program changes</a:t>
            </a:r>
          </a:p>
          <a:p>
            <a:pPr marL="781050" lvl="1" indent="-342900">
              <a:defRPr/>
            </a:pPr>
            <a:r>
              <a:rPr lang="en-US" dirty="0" smtClean="0">
                <a:cs typeface="Arial" pitchFamily="34" charset="0"/>
              </a:rPr>
              <a:t>Leaves some parts of </a:t>
            </a:r>
            <a:r>
              <a:rPr lang="en-US" dirty="0" smtClean="0">
                <a:cs typeface="Arial" pitchFamily="34" charset="0"/>
              </a:rPr>
              <a:t>Biggert-Waters</a:t>
            </a:r>
            <a:r>
              <a:rPr lang="en-US" dirty="0" smtClean="0">
                <a:cs typeface="Arial" pitchFamily="34" charset="0"/>
              </a:rPr>
              <a:t> </a:t>
            </a:r>
            <a:r>
              <a:rPr lang="en-US" dirty="0" smtClean="0">
                <a:cs typeface="Arial" pitchFamily="34" charset="0"/>
              </a:rPr>
              <a:t>intact. </a:t>
            </a:r>
          </a:p>
          <a:p>
            <a:pPr marL="444500" indent="-342900">
              <a:defRPr/>
            </a:pPr>
            <a:r>
              <a:rPr lang="en-US" dirty="0" smtClean="0"/>
              <a:t>Policyholders </a:t>
            </a:r>
            <a:r>
              <a:rPr lang="en-US" u="sng" dirty="0" smtClean="0"/>
              <a:t>SHOULD NOT </a:t>
            </a:r>
            <a:r>
              <a:rPr lang="en-US" dirty="0" smtClean="0"/>
              <a:t>cancel policies! </a:t>
            </a:r>
          </a:p>
          <a:p>
            <a:pPr marL="444500" indent="-342900">
              <a:defRPr/>
            </a:pPr>
            <a:r>
              <a:rPr lang="en-US" dirty="0" smtClean="0"/>
              <a:t>FEMA is working with our Write Your Own (WYO) insurance company partners, Congress, others to implement. </a:t>
            </a:r>
          </a:p>
          <a:p>
            <a:pPr marL="781050" lvl="1" indent="-342900">
              <a:defRPr/>
            </a:pPr>
            <a:r>
              <a:rPr lang="en-US" dirty="0"/>
              <a:t>Prior to restoring and refunding </a:t>
            </a:r>
            <a:r>
              <a:rPr lang="en-US" dirty="0" smtClean="0"/>
              <a:t>premiums, </a:t>
            </a:r>
            <a:r>
              <a:rPr lang="en-US" dirty="0"/>
              <a:t>the law requires FEMA to consult with its </a:t>
            </a:r>
            <a:r>
              <a:rPr lang="en-US" dirty="0" smtClean="0"/>
              <a:t>WYO </a:t>
            </a:r>
            <a:r>
              <a:rPr lang="en-US" dirty="0"/>
              <a:t>insurance companies to develop </a:t>
            </a:r>
            <a:r>
              <a:rPr lang="en-US" dirty="0" smtClean="0"/>
              <a:t>and finalize guidance </a:t>
            </a:r>
            <a:r>
              <a:rPr lang="en-US" dirty="0"/>
              <a:t>and rate tables </a:t>
            </a:r>
            <a:r>
              <a:rPr lang="en-US" dirty="0" smtClean="0"/>
              <a:t>within eight </a:t>
            </a:r>
            <a:r>
              <a:rPr lang="en-US" dirty="0"/>
              <a:t>months </a:t>
            </a:r>
            <a:r>
              <a:rPr lang="en-US" dirty="0" smtClean="0"/>
              <a:t>.  FEMA and  the WYOs have </a:t>
            </a:r>
            <a:r>
              <a:rPr lang="en-US" dirty="0"/>
              <a:t>up </a:t>
            </a:r>
            <a:r>
              <a:rPr lang="en-US" dirty="0" smtClean="0"/>
              <a:t>to </a:t>
            </a:r>
            <a:r>
              <a:rPr lang="en-US" dirty="0"/>
              <a:t>eight </a:t>
            </a:r>
            <a:r>
              <a:rPr lang="en-US" dirty="0" smtClean="0"/>
              <a:t>months to implement.</a:t>
            </a:r>
          </a:p>
          <a:p>
            <a:pPr marL="781050" lvl="1" indent="-342900">
              <a:defRPr/>
            </a:pPr>
            <a:r>
              <a:rPr lang="en-US" dirty="0" smtClean="0"/>
              <a:t>To </a:t>
            </a:r>
            <a:r>
              <a:rPr lang="en-US" dirty="0"/>
              <a:t>date, </a:t>
            </a:r>
            <a:r>
              <a:rPr lang="en-US" dirty="0" smtClean="0"/>
              <a:t>NFIP has </a:t>
            </a:r>
            <a:r>
              <a:rPr lang="en-US" dirty="0"/>
              <a:t>held at least </a:t>
            </a:r>
            <a:r>
              <a:rPr lang="en-US" dirty="0" smtClean="0"/>
              <a:t>seven conference </a:t>
            </a:r>
            <a:r>
              <a:rPr lang="en-US" dirty="0"/>
              <a:t>calls and met in person with senior company </a:t>
            </a:r>
            <a:r>
              <a:rPr lang="en-US" dirty="0" smtClean="0"/>
              <a:t>representatives.</a:t>
            </a:r>
          </a:p>
          <a:p>
            <a:pPr marL="444500" indent="-342900">
              <a:defRPr/>
            </a:pPr>
            <a:endParaRPr lang="en-US" dirty="0" smtClean="0"/>
          </a:p>
          <a:p>
            <a:pPr marL="444500" indent="-342900">
              <a:defRPr/>
            </a:pPr>
            <a:endParaRPr lang="en-US" dirty="0"/>
          </a:p>
        </p:txBody>
      </p:sp>
      <p:pic>
        <p:nvPicPr>
          <p:cNvPr id="1026" name="Picture 2" descr="Image of actual H.R. 3370 Bill" title="H.R. 33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96618">
            <a:off x="6955794" y="1251919"/>
            <a:ext cx="2873731" cy="378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660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Mapping" title="Title Bar"/>
          <p:cNvSpPr>
            <a:spLocks noGrp="1"/>
          </p:cNvSpPr>
          <p:nvPr>
            <p:ph type="title"/>
          </p:nvPr>
        </p:nvSpPr>
        <p:spPr/>
        <p:txBody>
          <a:bodyPr/>
          <a:lstStyle/>
          <a:p>
            <a:r>
              <a:rPr lang="en-US" dirty="0" smtClean="0"/>
              <a:t>Mapping</a:t>
            </a:r>
            <a:endParaRPr lang="en-US" dirty="0"/>
          </a:p>
        </p:txBody>
      </p:sp>
      <p:sp>
        <p:nvSpPr>
          <p:cNvPr id="3" name="Content Placeholder 2"/>
          <p:cNvSpPr>
            <a:spLocks noGrp="1"/>
          </p:cNvSpPr>
          <p:nvPr>
            <p:ph idx="1"/>
          </p:nvPr>
        </p:nvSpPr>
        <p:spPr>
          <a:xfrm>
            <a:off x="457200" y="1981200"/>
            <a:ext cx="4038600" cy="4071938"/>
          </a:xfrm>
        </p:spPr>
        <p:txBody>
          <a:bodyPr/>
          <a:lstStyle/>
          <a:p>
            <a:pPr marL="171450" lvl="0" indent="-171450">
              <a:buFont typeface="Arial" panose="020B0604020202020204" pitchFamily="34" charset="0"/>
              <a:buChar char="•"/>
            </a:pPr>
            <a:r>
              <a:rPr lang="en-US" sz="1800" b="0" kern="1200" dirty="0"/>
              <a:t>Law exempts mapping fees for flood map changes due to habitat restoration projects, dam removal, culvert re-design or installation, or the installation of fish passages. </a:t>
            </a:r>
            <a:r>
              <a:rPr lang="en-US" sz="1800" b="0" kern="1200" dirty="0" smtClean="0"/>
              <a:t>(Sec. 22)</a:t>
            </a:r>
          </a:p>
          <a:p>
            <a:pPr marL="171450" lvl="0" indent="-171450">
              <a:buNone/>
            </a:pPr>
            <a:endParaRPr lang="en-US" sz="1800" b="0" kern="1200" dirty="0"/>
          </a:p>
          <a:p>
            <a:pPr marL="171450" lvl="0" indent="-171450">
              <a:buFont typeface="Arial" panose="020B0604020202020204" pitchFamily="34" charset="0"/>
              <a:buChar char="•"/>
            </a:pPr>
            <a:endParaRPr lang="en-US" sz="1800" b="0" kern="1200" dirty="0" smtClean="0"/>
          </a:p>
          <a:p>
            <a:pPr marL="171450" lvl="0" indent="-171450">
              <a:buFont typeface="Arial" panose="020B0604020202020204" pitchFamily="34" charset="0"/>
              <a:buChar char="•"/>
            </a:pPr>
            <a:r>
              <a:rPr lang="en-US" sz="1800" b="0" kern="1200" dirty="0" smtClean="0"/>
              <a:t>Law </a:t>
            </a:r>
            <a:r>
              <a:rPr lang="en-US" sz="1800" b="0" kern="1200" dirty="0"/>
              <a:t>requires FEMA to consider the effects of non-structural flood control features, such as dunes, and beach and wetland restoration when it maps the special flood hazard area</a:t>
            </a:r>
            <a:r>
              <a:rPr lang="en-US" sz="1800" b="0" kern="1200" dirty="0" smtClean="0"/>
              <a:t>. (Sec. 27)</a:t>
            </a:r>
            <a:endParaRPr lang="en-US" sz="1800" b="0" kern="1200" dirty="0"/>
          </a:p>
          <a:p>
            <a:endParaRPr lang="en-US" dirty="0"/>
          </a:p>
        </p:txBody>
      </p:sp>
      <p:pic>
        <p:nvPicPr>
          <p:cNvPr id="4098" name="Picture 2" descr="Close up image of Beach Grass on seashore" title="Beach Gr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984" y="1447800"/>
            <a:ext cx="4583721" cy="331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1600200"/>
            <a:ext cx="4800600" cy="400110"/>
          </a:xfrm>
          <a:prstGeom prst="rect">
            <a:avLst/>
          </a:prstGeom>
        </p:spPr>
        <p:txBody>
          <a:bodyPr wrap="square">
            <a:spAutoFit/>
          </a:bodyPr>
          <a:lstStyle/>
          <a:p>
            <a:r>
              <a:rPr lang="en-US" sz="2000" b="1" dirty="0" smtClean="0">
                <a:latin typeface="+mj-lt"/>
              </a:rPr>
              <a:t>Fees</a:t>
            </a:r>
            <a:endParaRPr lang="en-US" sz="2000" b="1" dirty="0">
              <a:latin typeface="+mj-lt"/>
            </a:endParaRPr>
          </a:p>
        </p:txBody>
      </p:sp>
      <p:sp>
        <p:nvSpPr>
          <p:cNvPr id="6" name="Rectangle 5"/>
          <p:cNvSpPr/>
          <p:nvPr/>
        </p:nvSpPr>
        <p:spPr>
          <a:xfrm>
            <a:off x="228600" y="3810000"/>
            <a:ext cx="4800600" cy="400110"/>
          </a:xfrm>
          <a:prstGeom prst="rect">
            <a:avLst/>
          </a:prstGeom>
        </p:spPr>
        <p:txBody>
          <a:bodyPr wrap="square">
            <a:spAutoFit/>
          </a:bodyPr>
          <a:lstStyle/>
          <a:p>
            <a:r>
              <a:rPr lang="en-US" sz="2000" b="1" dirty="0" smtClean="0">
                <a:latin typeface="+mj-lt"/>
              </a:rPr>
              <a:t>Flood Control Features</a:t>
            </a:r>
            <a:endParaRPr lang="en-US" sz="2000" b="1" dirty="0">
              <a:latin typeface="+mj-lt"/>
            </a:endParaRPr>
          </a:p>
        </p:txBody>
      </p:sp>
    </p:spTree>
    <p:extLst>
      <p:ext uri="{BB962C8B-B14F-4D97-AF65-F5344CB8AC3E}">
        <p14:creationId xmlns:p14="http://schemas.microsoft.com/office/powerpoint/2010/main" val="3428882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Flood Insurance Advocate" title="Title Bar"/>
          <p:cNvSpPr>
            <a:spLocks noGrp="1"/>
          </p:cNvSpPr>
          <p:nvPr>
            <p:ph type="title"/>
          </p:nvPr>
        </p:nvSpPr>
        <p:spPr/>
        <p:txBody>
          <a:bodyPr/>
          <a:lstStyle/>
          <a:p>
            <a:r>
              <a:rPr lang="en-US" dirty="0" smtClean="0"/>
              <a:t>Flood Insurance Advocate</a:t>
            </a:r>
            <a:endParaRPr lang="en-US" dirty="0"/>
          </a:p>
        </p:txBody>
      </p:sp>
      <p:sp>
        <p:nvSpPr>
          <p:cNvPr id="3" name="Content Placeholder 2"/>
          <p:cNvSpPr>
            <a:spLocks noGrp="1"/>
          </p:cNvSpPr>
          <p:nvPr>
            <p:ph idx="1"/>
          </p:nvPr>
        </p:nvSpPr>
        <p:spPr/>
        <p:txBody>
          <a:bodyPr/>
          <a:lstStyle/>
          <a:p>
            <a:r>
              <a:rPr lang="en-US" b="0" dirty="0" smtClean="0"/>
              <a:t>Educates on: </a:t>
            </a:r>
            <a:endParaRPr lang="en-US" b="0" dirty="0" smtClean="0">
              <a:solidFill>
                <a:srgbClr val="C00000"/>
              </a:solidFill>
            </a:endParaRPr>
          </a:p>
          <a:p>
            <a:pPr lvl="1"/>
            <a:r>
              <a:rPr lang="en-US" dirty="0"/>
              <a:t>I</a:t>
            </a:r>
            <a:r>
              <a:rPr lang="en-US" dirty="0" smtClean="0"/>
              <a:t>ndividual </a:t>
            </a:r>
            <a:r>
              <a:rPr lang="en-US" dirty="0"/>
              <a:t>flood risks</a:t>
            </a:r>
            <a:r>
              <a:rPr lang="en-US" dirty="0" smtClean="0"/>
              <a:t>;</a:t>
            </a:r>
          </a:p>
          <a:p>
            <a:pPr lvl="1"/>
            <a:r>
              <a:rPr lang="en-US" dirty="0"/>
              <a:t>F</a:t>
            </a:r>
            <a:r>
              <a:rPr lang="en-US" dirty="0" smtClean="0"/>
              <a:t>lood </a:t>
            </a:r>
            <a:r>
              <a:rPr lang="en-US" dirty="0"/>
              <a:t>mitigation; </a:t>
            </a:r>
            <a:endParaRPr lang="en-US" dirty="0" smtClean="0"/>
          </a:p>
          <a:p>
            <a:pPr lvl="1"/>
            <a:r>
              <a:rPr lang="en-US" dirty="0"/>
              <a:t>M</a:t>
            </a:r>
            <a:r>
              <a:rPr lang="en-US" dirty="0" smtClean="0"/>
              <a:t>easures </a:t>
            </a:r>
            <a:r>
              <a:rPr lang="en-US" dirty="0"/>
              <a:t>to reduce </a:t>
            </a:r>
            <a:r>
              <a:rPr lang="en-US" dirty="0" smtClean="0"/>
              <a:t>rates </a:t>
            </a:r>
            <a:r>
              <a:rPr lang="en-US" dirty="0"/>
              <a:t>through effective </a:t>
            </a:r>
            <a:endParaRPr lang="en-US" dirty="0" smtClean="0"/>
          </a:p>
          <a:p>
            <a:pPr marL="346075" lvl="1" indent="0">
              <a:buNone/>
            </a:pPr>
            <a:r>
              <a:rPr lang="en-US" dirty="0"/>
              <a:t>	</a:t>
            </a:r>
            <a:r>
              <a:rPr lang="en-US" dirty="0" smtClean="0"/>
              <a:t>mitigation</a:t>
            </a:r>
            <a:r>
              <a:rPr lang="en-US" dirty="0"/>
              <a:t>; </a:t>
            </a:r>
            <a:endParaRPr lang="en-US" dirty="0" smtClean="0"/>
          </a:p>
          <a:p>
            <a:pPr lvl="1"/>
            <a:r>
              <a:rPr lang="en-US" dirty="0"/>
              <a:t>T</a:t>
            </a:r>
            <a:r>
              <a:rPr lang="en-US" dirty="0" smtClean="0"/>
              <a:t>he rate </a:t>
            </a:r>
            <a:r>
              <a:rPr lang="en-US" dirty="0"/>
              <a:t>map review and amendment process; </a:t>
            </a:r>
            <a:endParaRPr lang="en-US" dirty="0" smtClean="0"/>
          </a:p>
          <a:p>
            <a:pPr lvl="1"/>
            <a:r>
              <a:rPr lang="en-US" dirty="0"/>
              <a:t>C</a:t>
            </a:r>
            <a:r>
              <a:rPr lang="en-US" dirty="0" smtClean="0"/>
              <a:t>hanges </a:t>
            </a:r>
            <a:r>
              <a:rPr lang="en-US" dirty="0"/>
              <a:t>in the </a:t>
            </a:r>
            <a:r>
              <a:rPr lang="en-US" dirty="0" smtClean="0"/>
              <a:t>program </a:t>
            </a:r>
            <a:r>
              <a:rPr lang="en-US" dirty="0"/>
              <a:t>as a result of any newly enacted </a:t>
            </a:r>
            <a:r>
              <a:rPr lang="en-US" dirty="0" smtClean="0"/>
              <a:t>laws.</a:t>
            </a:r>
            <a:endParaRPr lang="en-US" dirty="0"/>
          </a:p>
          <a:p>
            <a:r>
              <a:rPr lang="en-US" b="0" dirty="0" smtClean="0"/>
              <a:t>Assists in understanding how to appeal </a:t>
            </a:r>
            <a:r>
              <a:rPr lang="en-US" b="0" dirty="0"/>
              <a:t>preliminary </a:t>
            </a:r>
            <a:r>
              <a:rPr lang="en-US" b="0" dirty="0" smtClean="0"/>
              <a:t>rate </a:t>
            </a:r>
            <a:r>
              <a:rPr lang="en-US" b="0" dirty="0"/>
              <a:t>maps and implementing measures to mitigate evolving flood risks;</a:t>
            </a:r>
          </a:p>
          <a:p>
            <a:r>
              <a:rPr lang="en-US" b="0" dirty="0" smtClean="0"/>
              <a:t>Assists </a:t>
            </a:r>
            <a:r>
              <a:rPr lang="en-US" b="0" dirty="0"/>
              <a:t>in </a:t>
            </a:r>
            <a:r>
              <a:rPr lang="en-US" b="0" dirty="0" smtClean="0"/>
              <a:t>developing regional capacity;</a:t>
            </a:r>
            <a:endParaRPr lang="en-US" b="0" dirty="0"/>
          </a:p>
          <a:p>
            <a:r>
              <a:rPr lang="en-US" b="0" dirty="0" smtClean="0"/>
              <a:t>Coordinates </a:t>
            </a:r>
            <a:r>
              <a:rPr lang="en-US" b="0" dirty="0"/>
              <a:t>outreach and education with local officials and community leaders in areas impacted by </a:t>
            </a:r>
            <a:r>
              <a:rPr lang="en-US" b="0" dirty="0" smtClean="0"/>
              <a:t>map </a:t>
            </a:r>
            <a:r>
              <a:rPr lang="en-US" b="0" dirty="0"/>
              <a:t>amendments and revisions; and</a:t>
            </a:r>
          </a:p>
          <a:p>
            <a:r>
              <a:rPr lang="en-US" b="0" dirty="0" smtClean="0"/>
              <a:t>Aids </a:t>
            </a:r>
            <a:r>
              <a:rPr lang="en-US" b="0" dirty="0"/>
              <a:t>potential policy holders in obtaining and verifying accurate </a:t>
            </a:r>
            <a:r>
              <a:rPr lang="en-US" b="0" dirty="0" smtClean="0"/>
              <a:t>rate </a:t>
            </a:r>
            <a:r>
              <a:rPr lang="en-US" b="0" dirty="0"/>
              <a:t>information when purchasing or renewing a </a:t>
            </a:r>
            <a:r>
              <a:rPr lang="en-US" b="0" dirty="0" smtClean="0"/>
              <a:t>policy</a:t>
            </a:r>
            <a:r>
              <a:rPr lang="en-US" b="0" dirty="0"/>
              <a:t>. </a:t>
            </a:r>
          </a:p>
          <a:p>
            <a:endParaRPr lang="en-US" dirty="0"/>
          </a:p>
        </p:txBody>
      </p:sp>
      <p:pic>
        <p:nvPicPr>
          <p:cNvPr id="2050" name="Picture 2" descr="Representative image of identification card on lanyard with the name &quot;Advocate.&quot;" title="Advocate ID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0111">
            <a:off x="6250649" y="1213207"/>
            <a:ext cx="2739116" cy="2127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579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More Information and Updates" title="Title Bar"/>
          <p:cNvSpPr>
            <a:spLocks noGrp="1"/>
          </p:cNvSpPr>
          <p:nvPr>
            <p:ph type="title"/>
          </p:nvPr>
        </p:nvSpPr>
        <p:spPr/>
        <p:txBody>
          <a:bodyPr/>
          <a:lstStyle/>
          <a:p>
            <a:r>
              <a:rPr lang="en-US" dirty="0" smtClean="0"/>
              <a:t>More Information &amp; Updates</a:t>
            </a:r>
            <a:endParaRPr lang="en-US" dirty="0"/>
          </a:p>
        </p:txBody>
      </p:sp>
      <p:sp>
        <p:nvSpPr>
          <p:cNvPr id="3" name="Content Placeholder 2"/>
          <p:cNvSpPr>
            <a:spLocks noGrp="1"/>
          </p:cNvSpPr>
          <p:nvPr>
            <p:ph idx="1"/>
          </p:nvPr>
        </p:nvSpPr>
        <p:spPr>
          <a:xfrm>
            <a:off x="457200" y="2819400"/>
            <a:ext cx="8229600" cy="1295400"/>
          </a:xfrm>
        </p:spPr>
        <p:txBody>
          <a:bodyPr/>
          <a:lstStyle/>
          <a:p>
            <a:r>
              <a:rPr lang="en-US" dirty="0" smtClean="0"/>
              <a:t>For </a:t>
            </a:r>
            <a:r>
              <a:rPr lang="en-US" dirty="0"/>
              <a:t>more information and updates as they become available, visit: </a:t>
            </a:r>
            <a:r>
              <a:rPr lang="en-US" dirty="0">
                <a:hlinkClick r:id="rId3"/>
              </a:rPr>
              <a:t>http://</a:t>
            </a:r>
            <a:r>
              <a:rPr lang="en-US" dirty="0" smtClean="0">
                <a:hlinkClick r:id="rId3"/>
              </a:rPr>
              <a:t>www.fema.gov/flood-insurance-reform</a:t>
            </a:r>
            <a:r>
              <a:rPr lang="en-US" dirty="0" smtClean="0"/>
              <a:t>. </a:t>
            </a:r>
            <a:endParaRPr lang="en-US" dirty="0"/>
          </a:p>
        </p:txBody>
      </p:sp>
    </p:spTree>
    <p:extLst>
      <p:ext uri="{BB962C8B-B14F-4D97-AF65-F5344CB8AC3E}">
        <p14:creationId xmlns:p14="http://schemas.microsoft.com/office/powerpoint/2010/main" val="4077630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Key Priorities" title="Title Bar"/>
          <p:cNvSpPr>
            <a:spLocks noGrp="1"/>
          </p:cNvSpPr>
          <p:nvPr>
            <p:ph type="title"/>
          </p:nvPr>
        </p:nvSpPr>
        <p:spPr>
          <a:xfrm>
            <a:off x="457200" y="0"/>
            <a:ext cx="8229600" cy="1200150"/>
          </a:xfrm>
        </p:spPr>
        <p:txBody>
          <a:bodyPr/>
          <a:lstStyle/>
          <a:p>
            <a:r>
              <a:rPr lang="en-US" dirty="0" smtClean="0"/>
              <a:t>Key Priorities</a:t>
            </a:r>
            <a:endParaRPr lang="en-US" dirty="0"/>
          </a:p>
        </p:txBody>
      </p:sp>
      <p:sp>
        <p:nvSpPr>
          <p:cNvPr id="3" name="Content Placeholder 2"/>
          <p:cNvSpPr>
            <a:spLocks noGrp="1"/>
          </p:cNvSpPr>
          <p:nvPr>
            <p:ph idx="1"/>
          </p:nvPr>
        </p:nvSpPr>
        <p:spPr>
          <a:xfrm>
            <a:off x="304800" y="1462087"/>
            <a:ext cx="7467600" cy="4938713"/>
          </a:xfrm>
        </p:spPr>
        <p:txBody>
          <a:bodyPr/>
          <a:lstStyle/>
          <a:p>
            <a:pPr lvl="0"/>
            <a:r>
              <a:rPr lang="en-US" b="0" dirty="0"/>
              <a:t>FEMA </a:t>
            </a:r>
            <a:r>
              <a:rPr lang="en-US" b="0" dirty="0" smtClean="0"/>
              <a:t>is actively analyzing and prioritizing implementation </a:t>
            </a:r>
            <a:r>
              <a:rPr lang="en-US" b="0" dirty="0"/>
              <a:t>of the </a:t>
            </a:r>
            <a:r>
              <a:rPr lang="en-US" b="0" dirty="0" smtClean="0"/>
              <a:t>new Act. </a:t>
            </a:r>
          </a:p>
          <a:p>
            <a:pPr lvl="0"/>
            <a:r>
              <a:rPr lang="en-US" b="0" dirty="0" smtClean="0"/>
              <a:t>Initial Priority</a:t>
            </a:r>
          </a:p>
          <a:p>
            <a:pPr lvl="1"/>
            <a:r>
              <a:rPr lang="en-US" dirty="0"/>
              <a:t>FEMA’s priority continues to be implementation of changes to the NFIP’s business processes to </a:t>
            </a:r>
            <a:r>
              <a:rPr lang="en-US" b="1" dirty="0"/>
              <a:t>stop policy increases</a:t>
            </a:r>
            <a:r>
              <a:rPr lang="en-US" dirty="0"/>
              <a:t> for certain subsidized policyholders as outlined in the Act.  FEMA also plans to issue guidance in the weeks ahead for the Write Your Own insurance companies to begin issuing </a:t>
            </a:r>
            <a:r>
              <a:rPr lang="en-US" b="1" dirty="0"/>
              <a:t>refunds to some policyholders</a:t>
            </a:r>
            <a:r>
              <a:rPr lang="en-US" dirty="0"/>
              <a:t>. </a:t>
            </a:r>
          </a:p>
          <a:p>
            <a:pPr lvl="0"/>
            <a:r>
              <a:rPr lang="en-US" b="0" dirty="0" smtClean="0"/>
              <a:t>Key Priorities include:</a:t>
            </a:r>
            <a:endParaRPr lang="en-US" sz="1800" b="0" dirty="0"/>
          </a:p>
          <a:p>
            <a:pPr lvl="1"/>
            <a:r>
              <a:rPr lang="en-US" dirty="0" smtClean="0"/>
              <a:t>Refunds, Rates, and Surcharges</a:t>
            </a:r>
          </a:p>
          <a:p>
            <a:pPr lvl="1"/>
            <a:r>
              <a:rPr lang="en-US" dirty="0" smtClean="0"/>
              <a:t>Mapping</a:t>
            </a:r>
            <a:endParaRPr lang="en-US" dirty="0"/>
          </a:p>
          <a:p>
            <a:pPr lvl="1"/>
            <a:r>
              <a:rPr lang="en-US" dirty="0" smtClean="0"/>
              <a:t>Promote Mitigation</a:t>
            </a:r>
          </a:p>
          <a:p>
            <a:pPr lvl="1"/>
            <a:r>
              <a:rPr lang="en-US" dirty="0" smtClean="0"/>
              <a:t>Flood Insurance Advocate </a:t>
            </a:r>
          </a:p>
          <a:p>
            <a:pPr marL="444500" indent="-342900">
              <a:defRPr/>
            </a:pPr>
            <a:endParaRPr lang="en-US" dirty="0" smtClean="0"/>
          </a:p>
          <a:p>
            <a:pPr marL="444500" indent="-342900">
              <a:defRPr/>
            </a:pPr>
            <a:endParaRPr lang="en-US" dirty="0" smtClean="0"/>
          </a:p>
          <a:p>
            <a:pPr marL="444500" indent="-342900">
              <a:defRPr/>
            </a:pPr>
            <a:endParaRPr lang="en-US" dirty="0"/>
          </a:p>
        </p:txBody>
      </p:sp>
    </p:spTree>
    <p:extLst>
      <p:ext uri="{BB962C8B-B14F-4D97-AF65-F5344CB8AC3E}">
        <p14:creationId xmlns:p14="http://schemas.microsoft.com/office/powerpoint/2010/main" val="986692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Stop Rate Increases" title="Title Bar"/>
          <p:cNvSpPr>
            <a:spLocks noGrp="1"/>
          </p:cNvSpPr>
          <p:nvPr>
            <p:ph type="title"/>
          </p:nvPr>
        </p:nvSpPr>
        <p:spPr/>
        <p:txBody>
          <a:bodyPr/>
          <a:lstStyle/>
          <a:p>
            <a:r>
              <a:rPr lang="en-US" dirty="0" smtClean="0"/>
              <a:t>Stop Rate Increases</a:t>
            </a:r>
            <a:endParaRPr lang="en-US" dirty="0"/>
          </a:p>
        </p:txBody>
      </p:sp>
      <p:sp>
        <p:nvSpPr>
          <p:cNvPr id="3" name="Content Placeholder 2"/>
          <p:cNvSpPr>
            <a:spLocks noGrp="1"/>
          </p:cNvSpPr>
          <p:nvPr>
            <p:ph idx="1"/>
          </p:nvPr>
        </p:nvSpPr>
        <p:spPr>
          <a:xfrm>
            <a:off x="457200" y="1981200"/>
            <a:ext cx="8229600" cy="4300538"/>
          </a:xfrm>
        </p:spPr>
        <p:txBody>
          <a:bodyPr/>
          <a:lstStyle/>
          <a:p>
            <a:r>
              <a:rPr lang="en-US" dirty="0" smtClean="0"/>
              <a:t>STOP </a:t>
            </a:r>
            <a:r>
              <a:rPr lang="en-US" dirty="0"/>
              <a:t>RATE INCREASES</a:t>
            </a:r>
            <a:endParaRPr lang="en-US" sz="1800" dirty="0"/>
          </a:p>
          <a:p>
            <a:pPr lvl="1"/>
            <a:r>
              <a:rPr lang="en-US" b="0" dirty="0" smtClean="0"/>
              <a:t>Beginning </a:t>
            </a:r>
            <a:r>
              <a:rPr lang="en-US" b="0" dirty="0"/>
              <a:t>May 1, 2014, for all new applications for flood insurance and renewal of flood insurance policies for properties covered by Section 3, FEMA will require its Direct Servicing Agent and Write Your Own companies to use the </a:t>
            </a:r>
            <a:r>
              <a:rPr lang="en-US" dirty="0"/>
              <a:t>October 1, 2013 Pre-FIRM subsidized rates </a:t>
            </a:r>
            <a:r>
              <a:rPr lang="en-US" b="0" dirty="0"/>
              <a:t>when more favorable for properties covered by Section 3.  </a:t>
            </a:r>
            <a:endParaRPr lang="en-US" sz="1600" b="0" dirty="0"/>
          </a:p>
          <a:p>
            <a:r>
              <a:rPr lang="en-US" dirty="0"/>
              <a:t> </a:t>
            </a:r>
            <a:r>
              <a:rPr lang="en-US" dirty="0" smtClean="0"/>
              <a:t>REFUND GUIDANCE DEVELOPMENT</a:t>
            </a:r>
            <a:endParaRPr lang="en-US" dirty="0"/>
          </a:p>
          <a:p>
            <a:pPr lvl="1"/>
            <a:r>
              <a:rPr lang="en-US" b="0" dirty="0" smtClean="0"/>
              <a:t>The </a:t>
            </a:r>
            <a:r>
              <a:rPr lang="en-US" b="0" dirty="0"/>
              <a:t>use of the October 2013 rate tables is an interim step while </a:t>
            </a:r>
            <a:r>
              <a:rPr lang="en-US" b="0" dirty="0" smtClean="0"/>
              <a:t>FEMA develops </a:t>
            </a:r>
            <a:r>
              <a:rPr lang="en-US" b="0" dirty="0"/>
              <a:t>new rate tables and guidance to process and issue refunds for policyholders covered by Section 3 who were charged full-risk premiums under Biggert Waters and are now eligible for Pre-FIRM subsidies. </a:t>
            </a:r>
            <a:endParaRPr lang="en-US" sz="1600" b="0" dirty="0"/>
          </a:p>
          <a:p>
            <a:endParaRPr lang="en-US" dirty="0"/>
          </a:p>
        </p:txBody>
      </p:sp>
      <p:sp>
        <p:nvSpPr>
          <p:cNvPr id="4" name="Rectangle 3"/>
          <p:cNvSpPr/>
          <p:nvPr/>
        </p:nvSpPr>
        <p:spPr>
          <a:xfrm>
            <a:off x="381000" y="1381780"/>
            <a:ext cx="7467600" cy="523220"/>
          </a:xfrm>
          <a:prstGeom prst="rect">
            <a:avLst/>
          </a:prstGeom>
        </p:spPr>
        <p:txBody>
          <a:bodyPr wrap="square">
            <a:spAutoFit/>
          </a:bodyPr>
          <a:lstStyle/>
          <a:p>
            <a:r>
              <a:rPr lang="en-US" sz="2800" b="1" dirty="0" smtClean="0">
                <a:latin typeface="+mj-lt"/>
              </a:rPr>
              <a:t>WYO Bulletin – April 15, 2014</a:t>
            </a:r>
            <a:endParaRPr lang="en-US" sz="2800" b="1" dirty="0">
              <a:latin typeface="+mj-lt"/>
            </a:endParaRPr>
          </a:p>
        </p:txBody>
      </p:sp>
    </p:spTree>
    <p:extLst>
      <p:ext uri="{BB962C8B-B14F-4D97-AF65-F5344CB8AC3E}">
        <p14:creationId xmlns:p14="http://schemas.microsoft.com/office/powerpoint/2010/main" val="2583600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Refunds, Rates, and Surcharges" title="Title Bar"/>
          <p:cNvSpPr>
            <a:spLocks noGrp="1"/>
          </p:cNvSpPr>
          <p:nvPr>
            <p:ph type="title"/>
          </p:nvPr>
        </p:nvSpPr>
        <p:spPr/>
        <p:txBody>
          <a:bodyPr/>
          <a:lstStyle/>
          <a:p>
            <a:r>
              <a:rPr lang="en-US" dirty="0" smtClean="0"/>
              <a:t>Refunds, Rates, and Surcharges</a:t>
            </a:r>
            <a:endParaRPr lang="en-US" dirty="0"/>
          </a:p>
        </p:txBody>
      </p:sp>
      <p:sp>
        <p:nvSpPr>
          <p:cNvPr id="3" name="Content Placeholder 2"/>
          <p:cNvSpPr>
            <a:spLocks noGrp="1"/>
          </p:cNvSpPr>
          <p:nvPr>
            <p:ph idx="1"/>
          </p:nvPr>
        </p:nvSpPr>
        <p:spPr>
          <a:xfrm>
            <a:off x="457200" y="1724025"/>
            <a:ext cx="5562600" cy="2695575"/>
          </a:xfrm>
        </p:spPr>
        <p:txBody>
          <a:bodyPr/>
          <a:lstStyle/>
          <a:p>
            <a:r>
              <a:rPr lang="en-US" b="0" kern="1200" dirty="0" smtClean="0"/>
              <a:t>New </a:t>
            </a:r>
            <a:r>
              <a:rPr lang="en-US" b="0" kern="1200" dirty="0"/>
              <a:t>law requires gradual rate increases to properties now receiving artificially low (or subsidized) rates instead of immediate increases to full-risk </a:t>
            </a:r>
            <a:r>
              <a:rPr lang="en-US" b="0" kern="1200" dirty="0" smtClean="0"/>
              <a:t>rates</a:t>
            </a:r>
          </a:p>
          <a:p>
            <a:pPr lvl="0"/>
            <a:r>
              <a:rPr lang="en-US" b="0" kern="1200" dirty="0" smtClean="0"/>
              <a:t>Required </a:t>
            </a:r>
            <a:r>
              <a:rPr lang="en-US" b="0" kern="1200" dirty="0"/>
              <a:t>to increase premiums for most subsidized properties by no less than </a:t>
            </a:r>
            <a:r>
              <a:rPr lang="en-US" b="0" kern="1200" dirty="0" smtClean="0"/>
              <a:t>5 to 15  percent annually within a single risk class, but no more than 18% annually for a individual policyholder, </a:t>
            </a:r>
            <a:r>
              <a:rPr lang="en-US" b="0" kern="1200" dirty="0"/>
              <a:t>annually until the class premium reaches its full-risk rate. </a:t>
            </a:r>
            <a:endParaRPr lang="en-US" b="0" kern="1200" dirty="0" smtClean="0"/>
          </a:p>
          <a:p>
            <a:endParaRPr lang="en-US" dirty="0"/>
          </a:p>
        </p:txBody>
      </p:sp>
      <p:pic>
        <p:nvPicPr>
          <p:cNvPr id="3075" name="Picture 3" descr="Representative image of a Flood Insurance Policy" title="Flood Insurance Poli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3144" y="2209800"/>
            <a:ext cx="3320856" cy="246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457200" y="4953000"/>
            <a:ext cx="830321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35000"/>
              </a:spcBef>
              <a:spcAft>
                <a:spcPct val="0"/>
              </a:spcAft>
              <a:buClr>
                <a:srgbClr val="C41230"/>
              </a:buClr>
              <a:buSzPct val="90000"/>
              <a:buFont typeface="Wingdings" pitchFamily="2" charset="2"/>
              <a:buChar char="§"/>
              <a:defRPr sz="2000" b="1">
                <a:solidFill>
                  <a:schemeClr val="tx1"/>
                </a:solidFill>
                <a:latin typeface="+mn-lt"/>
                <a:ea typeface="ＭＳ Ｐゴシック" charset="0"/>
                <a:cs typeface="ＭＳ Ｐゴシック" charset="0"/>
              </a:defRPr>
            </a:lvl1pPr>
            <a:lvl2pPr marL="568325" indent="-222250" algn="l" rtl="0" eaLnBrk="0" fontAlgn="base" hangingPunct="0">
              <a:spcBef>
                <a:spcPct val="25000"/>
              </a:spcBef>
              <a:spcAft>
                <a:spcPct val="0"/>
              </a:spcAft>
              <a:buClr>
                <a:srgbClr val="5B5C5E"/>
              </a:buClr>
              <a:buSzPct val="90000"/>
              <a:buChar char="•"/>
              <a:defRPr>
                <a:solidFill>
                  <a:schemeClr val="tx1"/>
                </a:solidFill>
                <a:latin typeface="+mn-lt"/>
                <a:ea typeface="ＭＳ Ｐゴシック" charset="0"/>
              </a:defRPr>
            </a:lvl2pPr>
            <a:lvl3pPr marL="914400" indent="-231775" algn="l" rtl="0" eaLnBrk="0" fontAlgn="base" hangingPunct="0">
              <a:spcBef>
                <a:spcPct val="25000"/>
              </a:spcBef>
              <a:spcAft>
                <a:spcPct val="0"/>
              </a:spcAft>
              <a:buClr>
                <a:srgbClr val="C1C2C4"/>
              </a:buClr>
              <a:buSzPct val="90000"/>
              <a:buFont typeface="Wingdings" pitchFamily="2" charset="2"/>
              <a:buChar char="§"/>
              <a:defRPr sz="1600">
                <a:solidFill>
                  <a:schemeClr val="tx1"/>
                </a:solidFill>
                <a:latin typeface="+mn-lt"/>
                <a:ea typeface="ＭＳ Ｐゴシック" charset="0"/>
              </a:defRPr>
            </a:lvl3pPr>
            <a:lvl4pPr marL="1260475" indent="-230188" algn="l" rtl="0" eaLnBrk="0" fontAlgn="base" hangingPunct="0">
              <a:spcBef>
                <a:spcPct val="20000"/>
              </a:spcBef>
              <a:spcAft>
                <a:spcPct val="0"/>
              </a:spcAft>
              <a:buClr>
                <a:srgbClr val="C1C2C4"/>
              </a:buClr>
              <a:buSzPct val="90000"/>
              <a:buFont typeface="Wingdings" pitchFamily="2" charset="2"/>
              <a:buChar char="§"/>
              <a:defRPr sz="1400">
                <a:solidFill>
                  <a:schemeClr val="tx1"/>
                </a:solidFill>
                <a:latin typeface="+mn-lt"/>
                <a:ea typeface="ＭＳ Ｐゴシック" charset="0"/>
              </a:defRPr>
            </a:lvl4pPr>
            <a:lvl5pPr marL="1544638" indent="-168275" algn="l" rtl="0" eaLnBrk="0" fontAlgn="base" hangingPunct="0">
              <a:spcBef>
                <a:spcPct val="20000"/>
              </a:spcBef>
              <a:spcAft>
                <a:spcPct val="0"/>
              </a:spcAft>
              <a:buClr>
                <a:srgbClr val="C1C2C4"/>
              </a:buClr>
              <a:buSzPct val="90000"/>
              <a:buFont typeface="Wingdings" pitchFamily="2" charset="2"/>
              <a:buChar char="§"/>
              <a:defRPr sz="1400">
                <a:solidFill>
                  <a:schemeClr val="tx1"/>
                </a:solidFill>
                <a:latin typeface="+mn-lt"/>
                <a:ea typeface="ＭＳ Ｐゴシック" charset="0"/>
              </a:defRPr>
            </a:lvl5pPr>
            <a:lvl6pPr marL="20018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6pPr>
            <a:lvl7pPr marL="24590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7pPr>
            <a:lvl8pPr marL="29162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8pPr>
            <a:lvl9pPr marL="33734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9pPr>
          </a:lstStyle>
          <a:p>
            <a:pPr lvl="1"/>
            <a:r>
              <a:rPr lang="en-US" dirty="0"/>
              <a:t>Close to 80 percent of NFIP policyholders paid a full-risk rate and are minimally impacted by either law. </a:t>
            </a:r>
          </a:p>
          <a:p>
            <a:pPr lvl="1"/>
            <a:r>
              <a:rPr lang="en-US" dirty="0"/>
              <a:t>With limited exceptions flood insurance premiums cannot increase more than 18 percent annually</a:t>
            </a:r>
            <a:r>
              <a:rPr lang="en-US" dirty="0" smtClean="0"/>
              <a:t>.</a:t>
            </a:r>
            <a:endParaRPr lang="en-US" dirty="0"/>
          </a:p>
        </p:txBody>
      </p:sp>
      <p:sp>
        <p:nvSpPr>
          <p:cNvPr id="4" name="Rectangle 3"/>
          <p:cNvSpPr/>
          <p:nvPr/>
        </p:nvSpPr>
        <p:spPr>
          <a:xfrm>
            <a:off x="381000" y="1305580"/>
            <a:ext cx="7467600" cy="523220"/>
          </a:xfrm>
          <a:prstGeom prst="rect">
            <a:avLst/>
          </a:prstGeom>
        </p:spPr>
        <p:txBody>
          <a:bodyPr wrap="square">
            <a:spAutoFit/>
          </a:bodyPr>
          <a:lstStyle/>
          <a:p>
            <a:r>
              <a:rPr lang="en-US" sz="2800" b="1" dirty="0">
                <a:latin typeface="+mj-lt"/>
              </a:rPr>
              <a:t>Premium Rates for Subsidized Policies </a:t>
            </a:r>
          </a:p>
        </p:txBody>
      </p:sp>
    </p:spTree>
    <p:extLst>
      <p:ext uri="{BB962C8B-B14F-4D97-AF65-F5344CB8AC3E}">
        <p14:creationId xmlns:p14="http://schemas.microsoft.com/office/powerpoint/2010/main" val="1678372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Refunds, Rates, and Surcharges" title="Title Bar"/>
          <p:cNvSpPr>
            <a:spLocks noGrp="1"/>
          </p:cNvSpPr>
          <p:nvPr>
            <p:ph type="title"/>
          </p:nvPr>
        </p:nvSpPr>
        <p:spPr/>
        <p:txBody>
          <a:bodyPr/>
          <a:lstStyle/>
          <a:p>
            <a:r>
              <a:rPr lang="en-US" dirty="0" smtClean="0"/>
              <a:t>Refunds, Rates, and Surcharges</a:t>
            </a:r>
            <a:endParaRPr lang="en-US" dirty="0"/>
          </a:p>
        </p:txBody>
      </p:sp>
      <p:sp>
        <p:nvSpPr>
          <p:cNvPr id="3" name="Content Placeholder 2"/>
          <p:cNvSpPr>
            <a:spLocks noGrp="1"/>
          </p:cNvSpPr>
          <p:nvPr>
            <p:ph idx="1"/>
          </p:nvPr>
        </p:nvSpPr>
        <p:spPr>
          <a:xfrm>
            <a:off x="457200" y="1843087"/>
            <a:ext cx="8229600" cy="4176713"/>
          </a:xfrm>
        </p:spPr>
        <p:txBody>
          <a:bodyPr/>
          <a:lstStyle/>
          <a:p>
            <a:pPr lvl="0"/>
            <a:r>
              <a:rPr lang="en-US" b="0" kern="1200" dirty="0" smtClean="0"/>
              <a:t>Exceptions </a:t>
            </a:r>
            <a:r>
              <a:rPr lang="en-US" b="0" kern="1200" dirty="0"/>
              <a:t>to these general rules and </a:t>
            </a:r>
            <a:r>
              <a:rPr lang="en-US" b="0" kern="1200" dirty="0" smtClean="0"/>
              <a:t>limitations: </a:t>
            </a:r>
          </a:p>
          <a:p>
            <a:pPr lvl="1"/>
            <a:r>
              <a:rPr lang="en-US" kern="1200" dirty="0" smtClean="0"/>
              <a:t>Policies </a:t>
            </a:r>
            <a:r>
              <a:rPr lang="en-US" kern="1200" dirty="0"/>
              <a:t>for the following properties will continue to see up </a:t>
            </a:r>
            <a:r>
              <a:rPr lang="en-US" kern="1200" dirty="0" smtClean="0"/>
              <a:t>to </a:t>
            </a:r>
            <a:r>
              <a:rPr lang="en-US" kern="1200" dirty="0"/>
              <a:t>25 percent annual increases as required by </a:t>
            </a:r>
            <a:r>
              <a:rPr lang="en-US" kern="1200" dirty="0" smtClean="0"/>
              <a:t>Biggert-Waters </a:t>
            </a:r>
            <a:r>
              <a:rPr lang="en-US" kern="1200" dirty="0"/>
              <a:t>until they reach their full-risk </a:t>
            </a:r>
            <a:r>
              <a:rPr lang="en-US" kern="1200" dirty="0" smtClean="0"/>
              <a:t>rate:</a:t>
            </a:r>
          </a:p>
          <a:p>
            <a:pPr lvl="2"/>
            <a:r>
              <a:rPr lang="en-US" kern="1200" dirty="0" smtClean="0"/>
              <a:t>Older </a:t>
            </a:r>
            <a:r>
              <a:rPr lang="en-US" kern="1200" dirty="0"/>
              <a:t>business properties insured with subsidized rates; </a:t>
            </a:r>
            <a:endParaRPr lang="en-US" kern="1200" dirty="0" smtClean="0"/>
          </a:p>
          <a:p>
            <a:pPr lvl="2"/>
            <a:r>
              <a:rPr lang="en-US" kern="1200" dirty="0" smtClean="0"/>
              <a:t>Older </a:t>
            </a:r>
            <a:r>
              <a:rPr lang="en-US" kern="1200" dirty="0"/>
              <a:t>non-primary residences insured with subsidized rates; </a:t>
            </a:r>
            <a:endParaRPr lang="en-US" kern="1200" dirty="0" smtClean="0"/>
          </a:p>
          <a:p>
            <a:pPr lvl="2"/>
            <a:r>
              <a:rPr lang="en-US" kern="1200" dirty="0" smtClean="0"/>
              <a:t>Severe </a:t>
            </a:r>
            <a:r>
              <a:rPr lang="en-US" kern="1200" dirty="0"/>
              <a:t>Repetitive Loss Properties insured with subsidized rates; </a:t>
            </a:r>
            <a:endParaRPr lang="en-US" kern="1200" dirty="0" smtClean="0"/>
          </a:p>
          <a:p>
            <a:pPr lvl="2"/>
            <a:r>
              <a:rPr lang="en-US" kern="1200" dirty="0" smtClean="0"/>
              <a:t>Buildings </a:t>
            </a:r>
            <a:r>
              <a:rPr lang="en-US" kern="1200" dirty="0"/>
              <a:t>that have been substantially damaged or </a:t>
            </a:r>
            <a:r>
              <a:rPr lang="en-US" kern="1200" dirty="0" smtClean="0"/>
              <a:t>improved.</a:t>
            </a:r>
            <a:endParaRPr lang="en-US" kern="1200" dirty="0"/>
          </a:p>
          <a:p>
            <a:pPr lvl="0"/>
            <a:r>
              <a:rPr lang="en-US" b="0" kern="1200" dirty="0" smtClean="0"/>
              <a:t>To enable </a:t>
            </a:r>
            <a:r>
              <a:rPr lang="en-US" b="0" kern="1200" dirty="0"/>
              <a:t>new </a:t>
            </a:r>
            <a:r>
              <a:rPr lang="en-US" b="0" kern="1200" dirty="0" smtClean="0"/>
              <a:t>purchasers </a:t>
            </a:r>
            <a:r>
              <a:rPr lang="en-US" b="0" kern="1200" dirty="0"/>
              <a:t>of property to retain Pre-FIRM rates while FEMA is developing </a:t>
            </a:r>
            <a:r>
              <a:rPr lang="en-US" b="0" kern="1200" dirty="0" smtClean="0"/>
              <a:t> </a:t>
            </a:r>
            <a:r>
              <a:rPr lang="en-US" b="0" kern="1200" dirty="0"/>
              <a:t>guidelines, a new </a:t>
            </a:r>
            <a:r>
              <a:rPr lang="en-US" b="0" kern="1200" dirty="0" smtClean="0"/>
              <a:t>purchaser is allowed </a:t>
            </a:r>
            <a:r>
              <a:rPr lang="en-US" b="0" kern="1200" dirty="0"/>
              <a:t>to assume the prior owner’s flood insurance policy and retain the same rates until the guidance is finalized. </a:t>
            </a:r>
            <a:endParaRPr lang="en-US" b="0" kern="1200" dirty="0" smtClean="0"/>
          </a:p>
        </p:txBody>
      </p:sp>
      <p:sp>
        <p:nvSpPr>
          <p:cNvPr id="4" name="Rectangle 3"/>
          <p:cNvSpPr/>
          <p:nvPr/>
        </p:nvSpPr>
        <p:spPr>
          <a:xfrm>
            <a:off x="381000" y="1295400"/>
            <a:ext cx="7467600" cy="523220"/>
          </a:xfrm>
          <a:prstGeom prst="rect">
            <a:avLst/>
          </a:prstGeom>
        </p:spPr>
        <p:txBody>
          <a:bodyPr wrap="square">
            <a:spAutoFit/>
          </a:bodyPr>
          <a:lstStyle/>
          <a:p>
            <a:r>
              <a:rPr lang="en-US" sz="2800" b="1" dirty="0">
                <a:latin typeface="+mj-lt"/>
              </a:rPr>
              <a:t>Premium Rates for Subsidized Policies </a:t>
            </a:r>
          </a:p>
        </p:txBody>
      </p:sp>
    </p:spTree>
    <p:extLst>
      <p:ext uri="{BB962C8B-B14F-4D97-AF65-F5344CB8AC3E}">
        <p14:creationId xmlns:p14="http://schemas.microsoft.com/office/powerpoint/2010/main" val="438517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Refunds, Rates, and Surcharges" title="Title Bar"/>
          <p:cNvSpPr>
            <a:spLocks noGrp="1"/>
          </p:cNvSpPr>
          <p:nvPr>
            <p:ph type="title"/>
          </p:nvPr>
        </p:nvSpPr>
        <p:spPr/>
        <p:txBody>
          <a:bodyPr/>
          <a:lstStyle/>
          <a:p>
            <a:r>
              <a:rPr lang="en-US" dirty="0" smtClean="0"/>
              <a:t>Refunds, Rates, and Surcharges</a:t>
            </a:r>
            <a:endParaRPr lang="en-US" dirty="0"/>
          </a:p>
        </p:txBody>
      </p:sp>
      <p:sp>
        <p:nvSpPr>
          <p:cNvPr id="3" name="Content Placeholder 2"/>
          <p:cNvSpPr>
            <a:spLocks noGrp="1"/>
          </p:cNvSpPr>
          <p:nvPr>
            <p:ph idx="1"/>
          </p:nvPr>
        </p:nvSpPr>
        <p:spPr>
          <a:xfrm>
            <a:off x="368085" y="1905000"/>
            <a:ext cx="5943600" cy="3505200"/>
          </a:xfrm>
        </p:spPr>
        <p:txBody>
          <a:bodyPr/>
          <a:lstStyle/>
          <a:p>
            <a:pPr lvl="0"/>
            <a:r>
              <a:rPr lang="en-US" b="0" kern="1200" dirty="0"/>
              <a:t>FEMA is working closely with the WYO insurance companies to develop a timetable for processing refunds expediently. </a:t>
            </a:r>
            <a:endParaRPr lang="en-US" b="0" kern="1200" dirty="0" smtClean="0"/>
          </a:p>
          <a:p>
            <a:r>
              <a:rPr lang="en-US" b="0" kern="1200" dirty="0" smtClean="0"/>
              <a:t>The new Act mandates </a:t>
            </a:r>
            <a:r>
              <a:rPr lang="en-US" b="0" kern="1200" dirty="0"/>
              <a:t>refunds of the excess premiums </a:t>
            </a:r>
            <a:r>
              <a:rPr lang="en-US" b="0" kern="1200" dirty="0" smtClean="0"/>
              <a:t>for </a:t>
            </a:r>
            <a:r>
              <a:rPr lang="en-US" b="0" kern="1200" dirty="0"/>
              <a:t>certain flood insurance policies affected by the Pre-Flood Insurance Rate </a:t>
            </a:r>
            <a:r>
              <a:rPr lang="en-US" b="0" kern="1200" dirty="0" smtClean="0"/>
              <a:t>Map (</a:t>
            </a:r>
            <a:r>
              <a:rPr lang="en-US" b="0" kern="1200" dirty="0"/>
              <a:t>Pre-FIRM) subsidy elimination required by </a:t>
            </a:r>
            <a:r>
              <a:rPr lang="en-US" b="0" kern="1200" dirty="0" smtClean="0"/>
              <a:t>Biggert-Waters.</a:t>
            </a:r>
            <a:endParaRPr lang="en-US" b="0" kern="1200" dirty="0" smtClean="0"/>
          </a:p>
          <a:p>
            <a:pPr lvl="0"/>
            <a:r>
              <a:rPr lang="en-US" b="0" kern="1200" dirty="0"/>
              <a:t>Refunds will not affect all subsidized policyholders who received rate increases as directed by Congress in </a:t>
            </a:r>
            <a:r>
              <a:rPr lang="en-US" b="0" kern="1200" dirty="0" smtClean="0"/>
              <a:t>Biggert-Waters. </a:t>
            </a:r>
            <a:endParaRPr lang="en-US" b="0" kern="1200" dirty="0" smtClean="0"/>
          </a:p>
          <a:p>
            <a:r>
              <a:rPr lang="en-US" b="0" dirty="0"/>
              <a:t>WYOs will be permitted to </a:t>
            </a:r>
            <a:r>
              <a:rPr lang="en-US" b="0" dirty="0" smtClean="0"/>
              <a:t>retain the expense allowance in compensation for </a:t>
            </a:r>
            <a:r>
              <a:rPr lang="en-US" b="0" dirty="0"/>
              <a:t>work completed.  </a:t>
            </a:r>
          </a:p>
          <a:p>
            <a:pPr lvl="0"/>
            <a:endParaRPr lang="en-US" b="0" strike="sngStrike" kern="1200" dirty="0"/>
          </a:p>
        </p:txBody>
      </p:sp>
      <p:pic>
        <p:nvPicPr>
          <p:cNvPr id="2051" name="Picture 3" descr="Image of U.S. currency" title="Currency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514600"/>
            <a:ext cx="2422256" cy="1808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1381780"/>
            <a:ext cx="7467600" cy="523220"/>
          </a:xfrm>
          <a:prstGeom prst="rect">
            <a:avLst/>
          </a:prstGeom>
        </p:spPr>
        <p:txBody>
          <a:bodyPr wrap="square">
            <a:spAutoFit/>
          </a:bodyPr>
          <a:lstStyle/>
          <a:p>
            <a:r>
              <a:rPr lang="en-US" sz="2800" b="1" dirty="0" smtClean="0">
                <a:latin typeface="+mj-lt"/>
              </a:rPr>
              <a:t>Refunds</a:t>
            </a:r>
            <a:endParaRPr lang="en-US" sz="2800" b="1" dirty="0">
              <a:latin typeface="+mj-lt"/>
            </a:endParaRPr>
          </a:p>
        </p:txBody>
      </p:sp>
    </p:spTree>
    <p:extLst>
      <p:ext uri="{BB962C8B-B14F-4D97-AF65-F5344CB8AC3E}">
        <p14:creationId xmlns:p14="http://schemas.microsoft.com/office/powerpoint/2010/main" val="3679292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Refunds, Rates, and Surcharges" title="Title Bar"/>
          <p:cNvSpPr>
            <a:spLocks noGrp="1"/>
          </p:cNvSpPr>
          <p:nvPr>
            <p:ph type="title"/>
          </p:nvPr>
        </p:nvSpPr>
        <p:spPr/>
        <p:txBody>
          <a:bodyPr/>
          <a:lstStyle/>
          <a:p>
            <a:r>
              <a:rPr lang="en-US" dirty="0" smtClean="0"/>
              <a:t>Refunds, Rates, and Surcharges</a:t>
            </a:r>
            <a:endParaRPr lang="en-US" dirty="0"/>
          </a:p>
        </p:txBody>
      </p:sp>
      <p:sp>
        <p:nvSpPr>
          <p:cNvPr id="3" name="Content Placeholder 2"/>
          <p:cNvSpPr>
            <a:spLocks noGrp="1"/>
          </p:cNvSpPr>
          <p:nvPr>
            <p:ph idx="1"/>
          </p:nvPr>
        </p:nvSpPr>
        <p:spPr>
          <a:xfrm>
            <a:off x="381000" y="2209800"/>
            <a:ext cx="8229600" cy="3000375"/>
          </a:xfrm>
        </p:spPr>
        <p:txBody>
          <a:bodyPr/>
          <a:lstStyle/>
          <a:p>
            <a:r>
              <a:rPr lang="en-US" b="0" dirty="0" smtClean="0"/>
              <a:t>Applies to all policies</a:t>
            </a:r>
          </a:p>
          <a:p>
            <a:r>
              <a:rPr lang="en-US" b="0" dirty="0" smtClean="0"/>
              <a:t>A </a:t>
            </a:r>
            <a:r>
              <a:rPr lang="en-US" b="0" dirty="0"/>
              <a:t>policy for a primary residence will include a $25 surcharge. </a:t>
            </a:r>
            <a:endParaRPr lang="en-US" b="0" dirty="0" smtClean="0"/>
          </a:p>
          <a:p>
            <a:r>
              <a:rPr lang="en-US" b="0" dirty="0" smtClean="0"/>
              <a:t>All </a:t>
            </a:r>
            <a:r>
              <a:rPr lang="en-US" b="0" dirty="0"/>
              <a:t>other policies will include a $250 surcharge. </a:t>
            </a:r>
            <a:endParaRPr lang="en-US" b="0" dirty="0" smtClean="0"/>
          </a:p>
          <a:p>
            <a:r>
              <a:rPr lang="en-US" b="0" dirty="0" smtClean="0"/>
              <a:t>The </a:t>
            </a:r>
            <a:r>
              <a:rPr lang="en-US" b="0" dirty="0"/>
              <a:t>fee will be included on all policies, including full-risk rated policies, until all Pre-FIRM subsidies are eliminated. </a:t>
            </a:r>
            <a:endParaRPr lang="en-US" b="0" dirty="0" smtClean="0"/>
          </a:p>
          <a:p>
            <a:r>
              <a:rPr lang="en-US" b="0" dirty="0" smtClean="0"/>
              <a:t>Surcharges are not considered premium and are therefore not subject to premium increase caps required under Section 5 under the new Act.</a:t>
            </a:r>
            <a:endParaRPr lang="en-US" b="0" dirty="0"/>
          </a:p>
        </p:txBody>
      </p:sp>
      <p:sp>
        <p:nvSpPr>
          <p:cNvPr id="5" name="Rectangle 4"/>
          <p:cNvSpPr/>
          <p:nvPr/>
        </p:nvSpPr>
        <p:spPr>
          <a:xfrm>
            <a:off x="381000" y="1524000"/>
            <a:ext cx="7467600" cy="523220"/>
          </a:xfrm>
          <a:prstGeom prst="rect">
            <a:avLst/>
          </a:prstGeom>
        </p:spPr>
        <p:txBody>
          <a:bodyPr wrap="square">
            <a:spAutoFit/>
          </a:bodyPr>
          <a:lstStyle/>
          <a:p>
            <a:r>
              <a:rPr lang="en-US" sz="2800" b="1" dirty="0" smtClean="0">
                <a:latin typeface="+mj-lt"/>
              </a:rPr>
              <a:t>Mandatory Surcharges (Sec. 8)</a:t>
            </a:r>
            <a:endParaRPr lang="en-US" sz="2800" b="1" dirty="0">
              <a:latin typeface="+mj-lt"/>
            </a:endParaRPr>
          </a:p>
        </p:txBody>
      </p:sp>
    </p:spTree>
    <p:extLst>
      <p:ext uri="{BB962C8B-B14F-4D97-AF65-F5344CB8AC3E}">
        <p14:creationId xmlns:p14="http://schemas.microsoft.com/office/powerpoint/2010/main" val="3226346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Refunds, Rates, and Surcharges" title="Title Bar"/>
          <p:cNvSpPr>
            <a:spLocks noGrp="1"/>
          </p:cNvSpPr>
          <p:nvPr>
            <p:ph type="title"/>
          </p:nvPr>
        </p:nvSpPr>
        <p:spPr/>
        <p:txBody>
          <a:bodyPr/>
          <a:lstStyle/>
          <a:p>
            <a:r>
              <a:rPr lang="en-US" dirty="0" smtClean="0"/>
              <a:t>Refunds, Rates, and Surcharges</a:t>
            </a:r>
            <a:endParaRPr lang="en-US" dirty="0"/>
          </a:p>
        </p:txBody>
      </p:sp>
      <p:sp>
        <p:nvSpPr>
          <p:cNvPr id="3" name="Content Placeholder 2"/>
          <p:cNvSpPr>
            <a:spLocks noGrp="1"/>
          </p:cNvSpPr>
          <p:nvPr>
            <p:ph idx="1"/>
          </p:nvPr>
        </p:nvSpPr>
        <p:spPr>
          <a:xfrm>
            <a:off x="457200" y="1905001"/>
            <a:ext cx="4800600" cy="3810000"/>
          </a:xfrm>
        </p:spPr>
        <p:txBody>
          <a:bodyPr/>
          <a:lstStyle/>
          <a:p>
            <a:pPr lvl="0"/>
            <a:r>
              <a:rPr lang="en-US" b="0" kern="1200" dirty="0" smtClean="0"/>
              <a:t>HFIAA restores FEMA’s ability to grandfather properties into lower risk classes </a:t>
            </a:r>
            <a:r>
              <a:rPr lang="en-US" b="0" kern="1200" dirty="0"/>
              <a:t>.</a:t>
            </a:r>
            <a:endParaRPr lang="en-US" b="0" kern="1200" dirty="0" smtClean="0"/>
          </a:p>
          <a:p>
            <a:pPr lvl="0"/>
            <a:r>
              <a:rPr lang="en-US" b="0" kern="1200" dirty="0" smtClean="0"/>
              <a:t>For </a:t>
            </a:r>
            <a:r>
              <a:rPr lang="en-US" b="0" kern="1200" dirty="0"/>
              <a:t>newly </a:t>
            </a:r>
            <a:r>
              <a:rPr lang="en-US" b="0" kern="1200" dirty="0" smtClean="0"/>
              <a:t>identified properties</a:t>
            </a:r>
            <a:r>
              <a:rPr lang="en-US" b="0" kern="1200" dirty="0"/>
              <a:t>, </a:t>
            </a:r>
            <a:r>
              <a:rPr lang="en-US" b="0" kern="1200" dirty="0" smtClean="0"/>
              <a:t>the law sets </a:t>
            </a:r>
            <a:r>
              <a:rPr lang="en-US" b="0" kern="1200" dirty="0"/>
              <a:t>first year premiums at the same rate offered to properties located outside the </a:t>
            </a:r>
            <a:r>
              <a:rPr lang="en-US" b="0" kern="1200" dirty="0" smtClean="0"/>
              <a:t>SFHA (Preferred Risk </a:t>
            </a:r>
            <a:r>
              <a:rPr lang="en-US" b="0" kern="1200" dirty="0"/>
              <a:t>P</a:t>
            </a:r>
            <a:r>
              <a:rPr lang="en-US" b="0" kern="1200" dirty="0" smtClean="0"/>
              <a:t>olicy </a:t>
            </a:r>
            <a:r>
              <a:rPr lang="en-US" b="0" kern="1200" dirty="0"/>
              <a:t>rates). </a:t>
            </a:r>
          </a:p>
          <a:p>
            <a:pPr lvl="0"/>
            <a:r>
              <a:rPr lang="en-US" b="0" kern="1200" dirty="0"/>
              <a:t>With limited exceptions, flood insurance premiums cannot increase more than 18 percent annually</a:t>
            </a:r>
            <a:r>
              <a:rPr lang="en-US" b="0" kern="1200" dirty="0" smtClean="0"/>
              <a:t>.</a:t>
            </a:r>
          </a:p>
          <a:p>
            <a:pPr lvl="0"/>
            <a:r>
              <a:rPr lang="en-US" b="0" kern="1200" dirty="0" smtClean="0"/>
              <a:t>Grandfathered policy holders are not entitled to refunds.</a:t>
            </a:r>
            <a:endParaRPr lang="en-US" b="0" dirty="0"/>
          </a:p>
        </p:txBody>
      </p:sp>
      <p:pic>
        <p:nvPicPr>
          <p:cNvPr id="1026" name="Picture 2" descr="Image of representative Flood Insurance Rate Map" title="Flood Insruance Rate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447800"/>
            <a:ext cx="3533775"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1381780"/>
            <a:ext cx="7467600" cy="523220"/>
          </a:xfrm>
          <a:prstGeom prst="rect">
            <a:avLst/>
          </a:prstGeom>
        </p:spPr>
        <p:txBody>
          <a:bodyPr wrap="square">
            <a:spAutoFit/>
          </a:bodyPr>
          <a:lstStyle/>
          <a:p>
            <a:r>
              <a:rPr lang="en-US" sz="2800" b="1" dirty="0" smtClean="0">
                <a:latin typeface="+mj-lt"/>
              </a:rPr>
              <a:t>Grandfathering (Sec 4) </a:t>
            </a:r>
            <a:endParaRPr lang="en-US" sz="2800" b="1" dirty="0">
              <a:latin typeface="+mj-lt"/>
            </a:endParaRPr>
          </a:p>
        </p:txBody>
      </p:sp>
    </p:spTree>
    <p:extLst>
      <p:ext uri="{BB962C8B-B14F-4D97-AF65-F5344CB8AC3E}">
        <p14:creationId xmlns:p14="http://schemas.microsoft.com/office/powerpoint/2010/main" val="3801760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Joanna MT Std SemiBol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4135</TotalTime>
  <Words>4065</Words>
  <Application>Microsoft Office PowerPoint</Application>
  <PresentationFormat>On-screen Show (4:3)</PresentationFormat>
  <Paragraphs>338</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1_Default Design</vt:lpstr>
      <vt:lpstr>Changes to the National Flood Insurance Program – What to Expect</vt:lpstr>
      <vt:lpstr>More Changes are Coming to the NFIP</vt:lpstr>
      <vt:lpstr>Key Priorities</vt:lpstr>
      <vt:lpstr>Stop Rate Increases</vt:lpstr>
      <vt:lpstr>Refunds, Rates, and Surcharges</vt:lpstr>
      <vt:lpstr>Refunds, Rates, and Surcharges</vt:lpstr>
      <vt:lpstr>Refunds, Rates, and Surcharges</vt:lpstr>
      <vt:lpstr>Refunds, Rates, and Surcharges</vt:lpstr>
      <vt:lpstr>Refunds, Rates, and Surcharges</vt:lpstr>
      <vt:lpstr>Refunds, Rates, and Surcharges</vt:lpstr>
      <vt:lpstr>Refunds, Rates, and Surcharges</vt:lpstr>
      <vt:lpstr>Refunds, Rates, and Surcharges</vt:lpstr>
      <vt:lpstr>Refunds, Rates, and Surcharges</vt:lpstr>
      <vt:lpstr>Refunds, Rates, and Surcharges</vt:lpstr>
      <vt:lpstr>Refunds, Rates, and Surcharges</vt:lpstr>
      <vt:lpstr>Refunds, Rates, and Surcharges</vt:lpstr>
      <vt:lpstr>Mapping</vt:lpstr>
      <vt:lpstr>Mapping</vt:lpstr>
      <vt:lpstr>Mapping</vt:lpstr>
      <vt:lpstr>Mapping</vt:lpstr>
      <vt:lpstr>Flood Insurance Advocate</vt:lpstr>
      <vt:lpstr>More Information &amp; Updates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BW-12 for property owners  Flood Insurance Background</dc:title>
  <dc:creator>ebridges</dc:creator>
  <cp:lastModifiedBy>Peterson, Mark J</cp:lastModifiedBy>
  <cp:revision>371</cp:revision>
  <cp:lastPrinted>2014-05-29T18:31:07Z</cp:lastPrinted>
  <dcterms:created xsi:type="dcterms:W3CDTF">2013-02-08T13:32:52Z</dcterms:created>
  <dcterms:modified xsi:type="dcterms:W3CDTF">2014-06-20T18:42:30Z</dcterms:modified>
</cp:coreProperties>
</file>